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74" r:id="rId12"/>
    <p:sldId id="275" r:id="rId13"/>
    <p:sldId id="278" r:id="rId14"/>
    <p:sldId id="266" r:id="rId15"/>
    <p:sldId id="279" r:id="rId16"/>
    <p:sldId id="280" r:id="rId17"/>
    <p:sldId id="281" r:id="rId18"/>
    <p:sldId id="267" r:id="rId19"/>
    <p:sldId id="272" r:id="rId20"/>
    <p:sldId id="273" r:id="rId21"/>
    <p:sldId id="268" r:id="rId22"/>
    <p:sldId id="271" r:id="rId23"/>
    <p:sldId id="276" r:id="rId24"/>
    <p:sldId id="277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9"/>
    <p:restoredTop sz="94677"/>
  </p:normalViewPr>
  <p:slideViewPr>
    <p:cSldViewPr snapToGrid="0">
      <p:cViewPr>
        <p:scale>
          <a:sx n="87" d="100"/>
          <a:sy n="87" d="100"/>
        </p:scale>
        <p:origin x="1440" y="4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886F98-E745-434D-857F-276B34C5265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24E25FA-3FE1-4A83-B5C6-0EBCD3BF6B1B}">
      <dgm:prSet/>
      <dgm:spPr/>
      <dgm:t>
        <a:bodyPr/>
        <a:lstStyle/>
        <a:p>
          <a:r>
            <a:rPr lang="en-US" b="1"/>
            <a:t>Integrated Technology Platform:</a:t>
          </a:r>
          <a:endParaRPr lang="en-US"/>
        </a:p>
      </dgm:t>
    </dgm:pt>
    <dgm:pt modelId="{70A7D26C-05F8-43D6-893D-CF8341A2F535}" type="parTrans" cxnId="{12EA4A41-527A-4D5D-AF0D-4EBF227F52A4}">
      <dgm:prSet/>
      <dgm:spPr/>
      <dgm:t>
        <a:bodyPr/>
        <a:lstStyle/>
        <a:p>
          <a:endParaRPr lang="en-US"/>
        </a:p>
      </dgm:t>
    </dgm:pt>
    <dgm:pt modelId="{E83DBC01-95E9-4037-989A-613AD9F0F0D9}" type="sibTrans" cxnId="{12EA4A41-527A-4D5D-AF0D-4EBF227F52A4}">
      <dgm:prSet/>
      <dgm:spPr/>
      <dgm:t>
        <a:bodyPr/>
        <a:lstStyle/>
        <a:p>
          <a:endParaRPr lang="en-US"/>
        </a:p>
      </dgm:t>
    </dgm:pt>
    <dgm:pt modelId="{C2DF9A9E-6E75-4385-A063-59B0C38DDC89}">
      <dgm:prSet/>
      <dgm:spPr/>
      <dgm:t>
        <a:bodyPr/>
        <a:lstStyle/>
        <a:p>
          <a:r>
            <a:rPr lang="en-US"/>
            <a:t>LoRaWAN-enabled smart meters with tamper detection and AES-128 encryption</a:t>
          </a:r>
        </a:p>
      </dgm:t>
    </dgm:pt>
    <dgm:pt modelId="{996064B0-30D3-4AB6-BB3B-D5D5F7B90FB7}" type="parTrans" cxnId="{AA058156-8135-481F-BD31-F7EC3BD82AB3}">
      <dgm:prSet/>
      <dgm:spPr/>
      <dgm:t>
        <a:bodyPr/>
        <a:lstStyle/>
        <a:p>
          <a:endParaRPr lang="en-US"/>
        </a:p>
      </dgm:t>
    </dgm:pt>
    <dgm:pt modelId="{59089629-D0CB-4D9B-A778-5A9F506D20E6}" type="sibTrans" cxnId="{AA058156-8135-481F-BD31-F7EC3BD82AB3}">
      <dgm:prSet/>
      <dgm:spPr/>
      <dgm:t>
        <a:bodyPr/>
        <a:lstStyle/>
        <a:p>
          <a:endParaRPr lang="en-US"/>
        </a:p>
      </dgm:t>
    </dgm:pt>
    <dgm:pt modelId="{38CEBA6A-3902-49AF-9A93-A018A08AA797}">
      <dgm:prSet/>
      <dgm:spPr/>
      <dgm:t>
        <a:bodyPr/>
        <a:lstStyle/>
        <a:p>
          <a:r>
            <a:rPr lang="en-US"/>
            <a:t>Unified management dashboard for real-time monitoring across all utilities</a:t>
          </a:r>
        </a:p>
      </dgm:t>
    </dgm:pt>
    <dgm:pt modelId="{1FAF200C-36B3-4F6D-998B-D0F5CFDB6931}" type="parTrans" cxnId="{9EB0D487-2BCD-44D8-A4AF-CF8A45A88961}">
      <dgm:prSet/>
      <dgm:spPr/>
      <dgm:t>
        <a:bodyPr/>
        <a:lstStyle/>
        <a:p>
          <a:endParaRPr lang="en-US"/>
        </a:p>
      </dgm:t>
    </dgm:pt>
    <dgm:pt modelId="{CEB2E8A2-669C-4590-991D-F3B299D30754}" type="sibTrans" cxnId="{9EB0D487-2BCD-44D8-A4AF-CF8A45A88961}">
      <dgm:prSet/>
      <dgm:spPr/>
      <dgm:t>
        <a:bodyPr/>
        <a:lstStyle/>
        <a:p>
          <a:endParaRPr lang="en-US"/>
        </a:p>
      </dgm:t>
    </dgm:pt>
    <dgm:pt modelId="{B1DDB45E-0B8B-409D-A007-6BAEFA93D0E4}">
      <dgm:prSet/>
      <dgm:spPr/>
      <dgm:t>
        <a:bodyPr/>
        <a:lstStyle/>
        <a:p>
          <a:r>
            <a:rPr lang="en-US"/>
            <a:t>AI-driven analytics for leak detection, theft identification, and equipment failures</a:t>
          </a:r>
        </a:p>
      </dgm:t>
    </dgm:pt>
    <dgm:pt modelId="{30B94A34-288A-4B00-A4C2-FF0B14587C5D}" type="parTrans" cxnId="{A97EF325-4C40-4C70-A10D-6A9F88438FC6}">
      <dgm:prSet/>
      <dgm:spPr/>
      <dgm:t>
        <a:bodyPr/>
        <a:lstStyle/>
        <a:p>
          <a:endParaRPr lang="en-US"/>
        </a:p>
      </dgm:t>
    </dgm:pt>
    <dgm:pt modelId="{335557F6-3608-4B93-B3FE-DDCD27C44297}" type="sibTrans" cxnId="{A97EF325-4C40-4C70-A10D-6A9F88438FC6}">
      <dgm:prSet/>
      <dgm:spPr/>
      <dgm:t>
        <a:bodyPr/>
        <a:lstStyle/>
        <a:p>
          <a:endParaRPr lang="en-US"/>
        </a:p>
      </dgm:t>
    </dgm:pt>
    <dgm:pt modelId="{1BCC8844-68F0-447A-A98B-90FB28004AA3}">
      <dgm:prSet/>
      <dgm:spPr/>
      <dgm:t>
        <a:bodyPr/>
        <a:lstStyle/>
        <a:p>
          <a:r>
            <a:rPr lang="en-US"/>
            <a:t>Multi-channel payment integration with mobile banking options</a:t>
          </a:r>
        </a:p>
      </dgm:t>
    </dgm:pt>
    <dgm:pt modelId="{454C7567-0AA7-4004-95C2-725411269FE6}" type="parTrans" cxnId="{D445D80B-FA86-40EB-8259-7B8940369446}">
      <dgm:prSet/>
      <dgm:spPr/>
      <dgm:t>
        <a:bodyPr/>
        <a:lstStyle/>
        <a:p>
          <a:endParaRPr lang="en-US"/>
        </a:p>
      </dgm:t>
    </dgm:pt>
    <dgm:pt modelId="{A70E5B3C-8D16-4B3B-A416-0E17C3E0E05A}" type="sibTrans" cxnId="{D445D80B-FA86-40EB-8259-7B8940369446}">
      <dgm:prSet/>
      <dgm:spPr/>
      <dgm:t>
        <a:bodyPr/>
        <a:lstStyle/>
        <a:p>
          <a:endParaRPr lang="en-US"/>
        </a:p>
      </dgm:t>
    </dgm:pt>
    <dgm:pt modelId="{494E6829-DC93-40A9-918E-EA77904686B3}">
      <dgm:prSet/>
      <dgm:spPr/>
      <dgm:t>
        <a:bodyPr/>
        <a:lstStyle/>
        <a:p>
          <a:r>
            <a:rPr lang="en-US"/>
            <a:t>Real-time outage management with push notifications</a:t>
          </a:r>
        </a:p>
      </dgm:t>
    </dgm:pt>
    <dgm:pt modelId="{E8F51019-B17D-4542-9471-F1962A24A550}" type="parTrans" cxnId="{58FD97A8-617D-498E-8379-51E4C5350656}">
      <dgm:prSet/>
      <dgm:spPr/>
      <dgm:t>
        <a:bodyPr/>
        <a:lstStyle/>
        <a:p>
          <a:endParaRPr lang="en-US"/>
        </a:p>
      </dgm:t>
    </dgm:pt>
    <dgm:pt modelId="{133999F1-D488-40BE-BA1D-57319625D9B7}" type="sibTrans" cxnId="{58FD97A8-617D-498E-8379-51E4C5350656}">
      <dgm:prSet/>
      <dgm:spPr/>
      <dgm:t>
        <a:bodyPr/>
        <a:lstStyle/>
        <a:p>
          <a:endParaRPr lang="en-US"/>
        </a:p>
      </dgm:t>
    </dgm:pt>
    <dgm:pt modelId="{C5BBE591-04D6-44A7-B231-17F00CA382A6}">
      <dgm:prSet/>
      <dgm:spPr/>
      <dgm:t>
        <a:bodyPr/>
        <a:lstStyle/>
        <a:p>
          <a:r>
            <a:rPr lang="en-US"/>
            <a:t>Multi-language consumer portal with usage tracking</a:t>
          </a:r>
        </a:p>
      </dgm:t>
    </dgm:pt>
    <dgm:pt modelId="{20416026-AAC8-44B7-BD0A-39665FDA9A0A}" type="parTrans" cxnId="{0B362898-3775-46C2-951F-D0A3EB9B921E}">
      <dgm:prSet/>
      <dgm:spPr/>
      <dgm:t>
        <a:bodyPr/>
        <a:lstStyle/>
        <a:p>
          <a:endParaRPr lang="en-US"/>
        </a:p>
      </dgm:t>
    </dgm:pt>
    <dgm:pt modelId="{B1214D8C-D6E0-4DB6-BF57-8F8968B7319E}" type="sibTrans" cxnId="{0B362898-3775-46C2-951F-D0A3EB9B921E}">
      <dgm:prSet/>
      <dgm:spPr/>
      <dgm:t>
        <a:bodyPr/>
        <a:lstStyle/>
        <a:p>
          <a:endParaRPr lang="en-US"/>
        </a:p>
      </dgm:t>
    </dgm:pt>
    <dgm:pt modelId="{FEE4A20C-5C43-473B-94CE-F4E92BA9C2E6}">
      <dgm:prSet/>
      <dgm:spPr/>
      <dgm:t>
        <a:bodyPr/>
        <a:lstStyle/>
        <a:p>
          <a:r>
            <a:rPr lang="en-US" b="1" dirty="0"/>
            <a:t>Key Objectives:</a:t>
          </a:r>
          <a:endParaRPr lang="en-US" dirty="0"/>
        </a:p>
      </dgm:t>
    </dgm:pt>
    <dgm:pt modelId="{6C9F9996-5135-466F-9342-31844833B0C2}" type="parTrans" cxnId="{67BBF2E1-4175-4CF9-A683-B18A28BD7CC6}">
      <dgm:prSet/>
      <dgm:spPr/>
      <dgm:t>
        <a:bodyPr/>
        <a:lstStyle/>
        <a:p>
          <a:endParaRPr lang="en-US"/>
        </a:p>
      </dgm:t>
    </dgm:pt>
    <dgm:pt modelId="{0510A602-9BC2-428C-A0E8-419358763F53}" type="sibTrans" cxnId="{67BBF2E1-4175-4CF9-A683-B18A28BD7CC6}">
      <dgm:prSet/>
      <dgm:spPr/>
      <dgm:t>
        <a:bodyPr/>
        <a:lstStyle/>
        <a:p>
          <a:endParaRPr lang="en-US"/>
        </a:p>
      </dgm:t>
    </dgm:pt>
    <dgm:pt modelId="{FF06B362-8E44-4290-82AE-078353C06DFC}">
      <dgm:prSet/>
      <dgm:spPr/>
      <dgm:t>
        <a:bodyPr/>
        <a:lstStyle/>
        <a:p>
          <a:r>
            <a:rPr lang="en-US" dirty="0"/>
            <a:t>Reduce non-revenue losses across all utilities</a:t>
          </a:r>
        </a:p>
      </dgm:t>
    </dgm:pt>
    <dgm:pt modelId="{AAAC57C9-2EFC-467B-83C1-9AC241653D89}" type="parTrans" cxnId="{D82DDDE3-B8F4-4383-B265-0930A3D242C4}">
      <dgm:prSet/>
      <dgm:spPr/>
      <dgm:t>
        <a:bodyPr/>
        <a:lstStyle/>
        <a:p>
          <a:endParaRPr lang="en-US"/>
        </a:p>
      </dgm:t>
    </dgm:pt>
    <dgm:pt modelId="{B4CB847F-0758-43D2-BFC3-EC84CD6AC614}" type="sibTrans" cxnId="{D82DDDE3-B8F4-4383-B265-0930A3D242C4}">
      <dgm:prSet/>
      <dgm:spPr/>
      <dgm:t>
        <a:bodyPr/>
        <a:lstStyle/>
        <a:p>
          <a:endParaRPr lang="en-US"/>
        </a:p>
      </dgm:t>
    </dgm:pt>
    <dgm:pt modelId="{43FEAEB7-870C-4F1B-A81A-44D810253D2D}">
      <dgm:prSet/>
      <dgm:spPr/>
      <dgm:t>
        <a:bodyPr/>
        <a:lstStyle/>
        <a:p>
          <a:r>
            <a:rPr lang="en-US"/>
            <a:t>Implement automated meter reading and billing systems</a:t>
          </a:r>
        </a:p>
      </dgm:t>
    </dgm:pt>
    <dgm:pt modelId="{E6103351-54E4-4643-8AA5-94D13CB50E8B}" type="parTrans" cxnId="{B8E8A433-163A-4618-B8CA-735D358F0E1C}">
      <dgm:prSet/>
      <dgm:spPr/>
      <dgm:t>
        <a:bodyPr/>
        <a:lstStyle/>
        <a:p>
          <a:endParaRPr lang="en-US"/>
        </a:p>
      </dgm:t>
    </dgm:pt>
    <dgm:pt modelId="{7A74DAD1-80FF-4F81-8BCE-9E1167D5668D}" type="sibTrans" cxnId="{B8E8A433-163A-4618-B8CA-735D358F0E1C}">
      <dgm:prSet/>
      <dgm:spPr/>
      <dgm:t>
        <a:bodyPr/>
        <a:lstStyle/>
        <a:p>
          <a:endParaRPr lang="en-US"/>
        </a:p>
      </dgm:t>
    </dgm:pt>
    <dgm:pt modelId="{523A9646-BC9D-4570-930C-8009259A3793}">
      <dgm:prSet/>
      <dgm:spPr/>
      <dgm:t>
        <a:bodyPr/>
        <a:lstStyle/>
        <a:p>
          <a:r>
            <a:rPr lang="en-US"/>
            <a:t>Enhance service reliability through predictive maintenance</a:t>
          </a:r>
        </a:p>
      </dgm:t>
    </dgm:pt>
    <dgm:pt modelId="{24E08636-2699-47ED-89E3-7BAC2FB1244D}" type="parTrans" cxnId="{1C9D599A-18CF-481C-A1B7-CF90529E5522}">
      <dgm:prSet/>
      <dgm:spPr/>
      <dgm:t>
        <a:bodyPr/>
        <a:lstStyle/>
        <a:p>
          <a:endParaRPr lang="en-US"/>
        </a:p>
      </dgm:t>
    </dgm:pt>
    <dgm:pt modelId="{6490EDF9-1676-4ADC-9010-9912CC2C3534}" type="sibTrans" cxnId="{1C9D599A-18CF-481C-A1B7-CF90529E5522}">
      <dgm:prSet/>
      <dgm:spPr/>
      <dgm:t>
        <a:bodyPr/>
        <a:lstStyle/>
        <a:p>
          <a:endParaRPr lang="en-US"/>
        </a:p>
      </dgm:t>
    </dgm:pt>
    <dgm:pt modelId="{189EF547-6E8C-4D6B-BD72-9F3C9D9CA86C}">
      <dgm:prSet/>
      <dgm:spPr/>
      <dgm:t>
        <a:bodyPr/>
        <a:lstStyle/>
        <a:p>
          <a:r>
            <a:rPr lang="en-US"/>
            <a:t>Create a unified platform for all utility management</a:t>
          </a:r>
        </a:p>
      </dgm:t>
    </dgm:pt>
    <dgm:pt modelId="{75387F94-641B-4FDC-8F4D-515600E3D7C8}" type="parTrans" cxnId="{E6DFCBE9-5378-47B7-A947-9961BED51F16}">
      <dgm:prSet/>
      <dgm:spPr/>
      <dgm:t>
        <a:bodyPr/>
        <a:lstStyle/>
        <a:p>
          <a:endParaRPr lang="en-US"/>
        </a:p>
      </dgm:t>
    </dgm:pt>
    <dgm:pt modelId="{C3929A91-3714-45EB-8310-DE0ECFB71D58}" type="sibTrans" cxnId="{E6DFCBE9-5378-47B7-A947-9961BED51F16}">
      <dgm:prSet/>
      <dgm:spPr/>
      <dgm:t>
        <a:bodyPr/>
        <a:lstStyle/>
        <a:p>
          <a:endParaRPr lang="en-US"/>
        </a:p>
      </dgm:t>
    </dgm:pt>
    <dgm:pt modelId="{7398831A-A7AC-EE42-A64E-D2EEA181243C}" type="pres">
      <dgm:prSet presAssocID="{8F886F98-E745-434D-857F-276B34C5265E}" presName="diagram" presStyleCnt="0">
        <dgm:presLayoutVars>
          <dgm:dir/>
          <dgm:resizeHandles val="exact"/>
        </dgm:presLayoutVars>
      </dgm:prSet>
      <dgm:spPr/>
    </dgm:pt>
    <dgm:pt modelId="{05EDBBE7-3ECB-3746-A8C3-7483B6E9D19E}" type="pres">
      <dgm:prSet presAssocID="{F24E25FA-3FE1-4A83-B5C6-0EBCD3BF6B1B}" presName="node" presStyleLbl="node1" presStyleIdx="0" presStyleCnt="12">
        <dgm:presLayoutVars>
          <dgm:bulletEnabled val="1"/>
        </dgm:presLayoutVars>
      </dgm:prSet>
      <dgm:spPr/>
    </dgm:pt>
    <dgm:pt modelId="{2051A4F8-C60E-B241-BE18-199EB13B7FC0}" type="pres">
      <dgm:prSet presAssocID="{E83DBC01-95E9-4037-989A-613AD9F0F0D9}" presName="sibTrans" presStyleCnt="0"/>
      <dgm:spPr/>
    </dgm:pt>
    <dgm:pt modelId="{0CF71F2D-FA16-D544-8F06-15E48B3C1E59}" type="pres">
      <dgm:prSet presAssocID="{C2DF9A9E-6E75-4385-A063-59B0C38DDC89}" presName="node" presStyleLbl="node1" presStyleIdx="1" presStyleCnt="12">
        <dgm:presLayoutVars>
          <dgm:bulletEnabled val="1"/>
        </dgm:presLayoutVars>
      </dgm:prSet>
      <dgm:spPr/>
    </dgm:pt>
    <dgm:pt modelId="{70BB6A9A-2BEE-0840-BF04-D6C96088B6F0}" type="pres">
      <dgm:prSet presAssocID="{59089629-D0CB-4D9B-A778-5A9F506D20E6}" presName="sibTrans" presStyleCnt="0"/>
      <dgm:spPr/>
    </dgm:pt>
    <dgm:pt modelId="{87D4BE1D-E9A5-7E49-89EE-8AEC2963A023}" type="pres">
      <dgm:prSet presAssocID="{38CEBA6A-3902-49AF-9A93-A018A08AA797}" presName="node" presStyleLbl="node1" presStyleIdx="2" presStyleCnt="12">
        <dgm:presLayoutVars>
          <dgm:bulletEnabled val="1"/>
        </dgm:presLayoutVars>
      </dgm:prSet>
      <dgm:spPr/>
    </dgm:pt>
    <dgm:pt modelId="{1CD3C52A-3ECF-5842-A4D8-F6A38CF96EEB}" type="pres">
      <dgm:prSet presAssocID="{CEB2E8A2-669C-4590-991D-F3B299D30754}" presName="sibTrans" presStyleCnt="0"/>
      <dgm:spPr/>
    </dgm:pt>
    <dgm:pt modelId="{E5746106-75C9-9941-A0CE-EBA6385A33D7}" type="pres">
      <dgm:prSet presAssocID="{B1DDB45E-0B8B-409D-A007-6BAEFA93D0E4}" presName="node" presStyleLbl="node1" presStyleIdx="3" presStyleCnt="12">
        <dgm:presLayoutVars>
          <dgm:bulletEnabled val="1"/>
        </dgm:presLayoutVars>
      </dgm:prSet>
      <dgm:spPr/>
    </dgm:pt>
    <dgm:pt modelId="{4FB640F2-8936-BC44-92BF-D12C957261B6}" type="pres">
      <dgm:prSet presAssocID="{335557F6-3608-4B93-B3FE-DDCD27C44297}" presName="sibTrans" presStyleCnt="0"/>
      <dgm:spPr/>
    </dgm:pt>
    <dgm:pt modelId="{84866F3F-2EED-994D-BE2D-8C055A073D53}" type="pres">
      <dgm:prSet presAssocID="{1BCC8844-68F0-447A-A98B-90FB28004AA3}" presName="node" presStyleLbl="node1" presStyleIdx="4" presStyleCnt="12">
        <dgm:presLayoutVars>
          <dgm:bulletEnabled val="1"/>
        </dgm:presLayoutVars>
      </dgm:prSet>
      <dgm:spPr/>
    </dgm:pt>
    <dgm:pt modelId="{197FDEA6-7CCE-1A43-993A-944B0CD2B86D}" type="pres">
      <dgm:prSet presAssocID="{A70E5B3C-8D16-4B3B-A416-0E17C3E0E05A}" presName="sibTrans" presStyleCnt="0"/>
      <dgm:spPr/>
    </dgm:pt>
    <dgm:pt modelId="{FC9B7F0E-8516-BD46-A002-E59BB5CA9A8B}" type="pres">
      <dgm:prSet presAssocID="{494E6829-DC93-40A9-918E-EA77904686B3}" presName="node" presStyleLbl="node1" presStyleIdx="5" presStyleCnt="12">
        <dgm:presLayoutVars>
          <dgm:bulletEnabled val="1"/>
        </dgm:presLayoutVars>
      </dgm:prSet>
      <dgm:spPr/>
    </dgm:pt>
    <dgm:pt modelId="{F7801617-ECBA-A84A-BC8D-90DB6AB22E10}" type="pres">
      <dgm:prSet presAssocID="{133999F1-D488-40BE-BA1D-57319625D9B7}" presName="sibTrans" presStyleCnt="0"/>
      <dgm:spPr/>
    </dgm:pt>
    <dgm:pt modelId="{A273D74C-9AE0-6240-9E97-414E58AC9514}" type="pres">
      <dgm:prSet presAssocID="{C5BBE591-04D6-44A7-B231-17F00CA382A6}" presName="node" presStyleLbl="node1" presStyleIdx="6" presStyleCnt="12">
        <dgm:presLayoutVars>
          <dgm:bulletEnabled val="1"/>
        </dgm:presLayoutVars>
      </dgm:prSet>
      <dgm:spPr/>
    </dgm:pt>
    <dgm:pt modelId="{6D772BBA-858B-0D45-9C9F-D8FD0357EF1E}" type="pres">
      <dgm:prSet presAssocID="{B1214D8C-D6E0-4DB6-BF57-8F8968B7319E}" presName="sibTrans" presStyleCnt="0"/>
      <dgm:spPr/>
    </dgm:pt>
    <dgm:pt modelId="{334FCABB-C46B-FB41-87CF-A880F1AB7089}" type="pres">
      <dgm:prSet presAssocID="{FEE4A20C-5C43-473B-94CE-F4E92BA9C2E6}" presName="node" presStyleLbl="node1" presStyleIdx="7" presStyleCnt="12">
        <dgm:presLayoutVars>
          <dgm:bulletEnabled val="1"/>
        </dgm:presLayoutVars>
      </dgm:prSet>
      <dgm:spPr/>
    </dgm:pt>
    <dgm:pt modelId="{3958E532-D290-F940-A24E-72F343CE3444}" type="pres">
      <dgm:prSet presAssocID="{0510A602-9BC2-428C-A0E8-419358763F53}" presName="sibTrans" presStyleCnt="0"/>
      <dgm:spPr/>
    </dgm:pt>
    <dgm:pt modelId="{3B6FFCDF-3CD0-0E46-9707-099E9EC1399C}" type="pres">
      <dgm:prSet presAssocID="{FF06B362-8E44-4290-82AE-078353C06DFC}" presName="node" presStyleLbl="node1" presStyleIdx="8" presStyleCnt="12">
        <dgm:presLayoutVars>
          <dgm:bulletEnabled val="1"/>
        </dgm:presLayoutVars>
      </dgm:prSet>
      <dgm:spPr/>
    </dgm:pt>
    <dgm:pt modelId="{E7661E61-29EF-2F4A-BF8C-057502A78E02}" type="pres">
      <dgm:prSet presAssocID="{B4CB847F-0758-43D2-BFC3-EC84CD6AC614}" presName="sibTrans" presStyleCnt="0"/>
      <dgm:spPr/>
    </dgm:pt>
    <dgm:pt modelId="{A4F616A3-63DC-C046-B4A8-AF8507D83536}" type="pres">
      <dgm:prSet presAssocID="{43FEAEB7-870C-4F1B-A81A-44D810253D2D}" presName="node" presStyleLbl="node1" presStyleIdx="9" presStyleCnt="12">
        <dgm:presLayoutVars>
          <dgm:bulletEnabled val="1"/>
        </dgm:presLayoutVars>
      </dgm:prSet>
      <dgm:spPr/>
    </dgm:pt>
    <dgm:pt modelId="{8302FFA4-E5FB-444E-B83A-66B7ED433CC8}" type="pres">
      <dgm:prSet presAssocID="{7A74DAD1-80FF-4F81-8BCE-9E1167D5668D}" presName="sibTrans" presStyleCnt="0"/>
      <dgm:spPr/>
    </dgm:pt>
    <dgm:pt modelId="{48081CCA-105B-8040-AF51-EF749D95CA0E}" type="pres">
      <dgm:prSet presAssocID="{523A9646-BC9D-4570-930C-8009259A3793}" presName="node" presStyleLbl="node1" presStyleIdx="10" presStyleCnt="12">
        <dgm:presLayoutVars>
          <dgm:bulletEnabled val="1"/>
        </dgm:presLayoutVars>
      </dgm:prSet>
      <dgm:spPr/>
    </dgm:pt>
    <dgm:pt modelId="{1E0BEBF5-C9B6-B340-9486-3838DC02552C}" type="pres">
      <dgm:prSet presAssocID="{6490EDF9-1676-4ADC-9010-9912CC2C3534}" presName="sibTrans" presStyleCnt="0"/>
      <dgm:spPr/>
    </dgm:pt>
    <dgm:pt modelId="{9E827533-52C3-B74F-85F6-F850D69F24D9}" type="pres">
      <dgm:prSet presAssocID="{189EF547-6E8C-4D6B-BD72-9F3C9D9CA86C}" presName="node" presStyleLbl="node1" presStyleIdx="11" presStyleCnt="12">
        <dgm:presLayoutVars>
          <dgm:bulletEnabled val="1"/>
        </dgm:presLayoutVars>
      </dgm:prSet>
      <dgm:spPr/>
    </dgm:pt>
  </dgm:ptLst>
  <dgm:cxnLst>
    <dgm:cxn modelId="{9AE63507-DE7C-0040-8250-A292081135B3}" type="presOf" srcId="{38CEBA6A-3902-49AF-9A93-A018A08AA797}" destId="{87D4BE1D-E9A5-7E49-89EE-8AEC2963A023}" srcOrd="0" destOrd="0" presId="urn:microsoft.com/office/officeart/2005/8/layout/default"/>
    <dgm:cxn modelId="{D445D80B-FA86-40EB-8259-7B8940369446}" srcId="{8F886F98-E745-434D-857F-276B34C5265E}" destId="{1BCC8844-68F0-447A-A98B-90FB28004AA3}" srcOrd="4" destOrd="0" parTransId="{454C7567-0AA7-4004-95C2-725411269FE6}" sibTransId="{A70E5B3C-8D16-4B3B-A416-0E17C3E0E05A}"/>
    <dgm:cxn modelId="{44640B1E-2FBE-484E-9ECF-F5D05FBFABB6}" type="presOf" srcId="{523A9646-BC9D-4570-930C-8009259A3793}" destId="{48081CCA-105B-8040-AF51-EF749D95CA0E}" srcOrd="0" destOrd="0" presId="urn:microsoft.com/office/officeart/2005/8/layout/default"/>
    <dgm:cxn modelId="{A97EF325-4C40-4C70-A10D-6A9F88438FC6}" srcId="{8F886F98-E745-434D-857F-276B34C5265E}" destId="{B1DDB45E-0B8B-409D-A007-6BAEFA93D0E4}" srcOrd="3" destOrd="0" parTransId="{30B94A34-288A-4B00-A4C2-FF0B14587C5D}" sibTransId="{335557F6-3608-4B93-B3FE-DDCD27C44297}"/>
    <dgm:cxn modelId="{85919131-EFF4-9F46-A6C3-2A6B490BF2FA}" type="presOf" srcId="{189EF547-6E8C-4D6B-BD72-9F3C9D9CA86C}" destId="{9E827533-52C3-B74F-85F6-F850D69F24D9}" srcOrd="0" destOrd="0" presId="urn:microsoft.com/office/officeart/2005/8/layout/default"/>
    <dgm:cxn modelId="{B8E8A433-163A-4618-B8CA-735D358F0E1C}" srcId="{8F886F98-E745-434D-857F-276B34C5265E}" destId="{43FEAEB7-870C-4F1B-A81A-44D810253D2D}" srcOrd="9" destOrd="0" parTransId="{E6103351-54E4-4643-8AA5-94D13CB50E8B}" sibTransId="{7A74DAD1-80FF-4F81-8BCE-9E1167D5668D}"/>
    <dgm:cxn modelId="{12EA4A41-527A-4D5D-AF0D-4EBF227F52A4}" srcId="{8F886F98-E745-434D-857F-276B34C5265E}" destId="{F24E25FA-3FE1-4A83-B5C6-0EBCD3BF6B1B}" srcOrd="0" destOrd="0" parTransId="{70A7D26C-05F8-43D6-893D-CF8341A2F535}" sibTransId="{E83DBC01-95E9-4037-989A-613AD9F0F0D9}"/>
    <dgm:cxn modelId="{AEF53D47-E878-614A-BB30-21F9EC86FDBA}" type="presOf" srcId="{8F886F98-E745-434D-857F-276B34C5265E}" destId="{7398831A-A7AC-EE42-A64E-D2EEA181243C}" srcOrd="0" destOrd="0" presId="urn:microsoft.com/office/officeart/2005/8/layout/default"/>
    <dgm:cxn modelId="{462EA247-74E8-5140-A303-B51B7337FE5A}" type="presOf" srcId="{494E6829-DC93-40A9-918E-EA77904686B3}" destId="{FC9B7F0E-8516-BD46-A002-E59BB5CA9A8B}" srcOrd="0" destOrd="0" presId="urn:microsoft.com/office/officeart/2005/8/layout/default"/>
    <dgm:cxn modelId="{F56E5055-D7A6-144B-8D2F-F5895006F4AA}" type="presOf" srcId="{FEE4A20C-5C43-473B-94CE-F4E92BA9C2E6}" destId="{334FCABB-C46B-FB41-87CF-A880F1AB7089}" srcOrd="0" destOrd="0" presId="urn:microsoft.com/office/officeart/2005/8/layout/default"/>
    <dgm:cxn modelId="{AA058156-8135-481F-BD31-F7EC3BD82AB3}" srcId="{8F886F98-E745-434D-857F-276B34C5265E}" destId="{C2DF9A9E-6E75-4385-A063-59B0C38DDC89}" srcOrd="1" destOrd="0" parTransId="{996064B0-30D3-4AB6-BB3B-D5D5F7B90FB7}" sibTransId="{59089629-D0CB-4D9B-A778-5A9F506D20E6}"/>
    <dgm:cxn modelId="{B95EF85D-3432-464D-A081-DDA188081ACF}" type="presOf" srcId="{FF06B362-8E44-4290-82AE-078353C06DFC}" destId="{3B6FFCDF-3CD0-0E46-9707-099E9EC1399C}" srcOrd="0" destOrd="0" presId="urn:microsoft.com/office/officeart/2005/8/layout/default"/>
    <dgm:cxn modelId="{9EB0D487-2BCD-44D8-A4AF-CF8A45A88961}" srcId="{8F886F98-E745-434D-857F-276B34C5265E}" destId="{38CEBA6A-3902-49AF-9A93-A018A08AA797}" srcOrd="2" destOrd="0" parTransId="{1FAF200C-36B3-4F6D-998B-D0F5CFDB6931}" sibTransId="{CEB2E8A2-669C-4590-991D-F3B299D30754}"/>
    <dgm:cxn modelId="{D7294C8A-B301-F74C-87B8-0E0374AAFF93}" type="presOf" srcId="{B1DDB45E-0B8B-409D-A007-6BAEFA93D0E4}" destId="{E5746106-75C9-9941-A0CE-EBA6385A33D7}" srcOrd="0" destOrd="0" presId="urn:microsoft.com/office/officeart/2005/8/layout/default"/>
    <dgm:cxn modelId="{0B362898-3775-46C2-951F-D0A3EB9B921E}" srcId="{8F886F98-E745-434D-857F-276B34C5265E}" destId="{C5BBE591-04D6-44A7-B231-17F00CA382A6}" srcOrd="6" destOrd="0" parTransId="{20416026-AAC8-44B7-BD0A-39665FDA9A0A}" sibTransId="{B1214D8C-D6E0-4DB6-BF57-8F8968B7319E}"/>
    <dgm:cxn modelId="{1C9D599A-18CF-481C-A1B7-CF90529E5522}" srcId="{8F886F98-E745-434D-857F-276B34C5265E}" destId="{523A9646-BC9D-4570-930C-8009259A3793}" srcOrd="10" destOrd="0" parTransId="{24E08636-2699-47ED-89E3-7BAC2FB1244D}" sibTransId="{6490EDF9-1676-4ADC-9010-9912CC2C3534}"/>
    <dgm:cxn modelId="{42F61BA4-231B-DA4C-B19D-FB64D288675F}" type="presOf" srcId="{F24E25FA-3FE1-4A83-B5C6-0EBCD3BF6B1B}" destId="{05EDBBE7-3ECB-3746-A8C3-7483B6E9D19E}" srcOrd="0" destOrd="0" presId="urn:microsoft.com/office/officeart/2005/8/layout/default"/>
    <dgm:cxn modelId="{58FD97A8-617D-498E-8379-51E4C5350656}" srcId="{8F886F98-E745-434D-857F-276B34C5265E}" destId="{494E6829-DC93-40A9-918E-EA77904686B3}" srcOrd="5" destOrd="0" parTransId="{E8F51019-B17D-4542-9471-F1962A24A550}" sibTransId="{133999F1-D488-40BE-BA1D-57319625D9B7}"/>
    <dgm:cxn modelId="{451DCCC2-B41D-364A-9D49-131281C31478}" type="presOf" srcId="{1BCC8844-68F0-447A-A98B-90FB28004AA3}" destId="{84866F3F-2EED-994D-BE2D-8C055A073D53}" srcOrd="0" destOrd="0" presId="urn:microsoft.com/office/officeart/2005/8/layout/default"/>
    <dgm:cxn modelId="{916CE0DF-D79C-2D45-B450-1E494BD2189A}" type="presOf" srcId="{C2DF9A9E-6E75-4385-A063-59B0C38DDC89}" destId="{0CF71F2D-FA16-D544-8F06-15E48B3C1E59}" srcOrd="0" destOrd="0" presId="urn:microsoft.com/office/officeart/2005/8/layout/default"/>
    <dgm:cxn modelId="{67BBF2E1-4175-4CF9-A683-B18A28BD7CC6}" srcId="{8F886F98-E745-434D-857F-276B34C5265E}" destId="{FEE4A20C-5C43-473B-94CE-F4E92BA9C2E6}" srcOrd="7" destOrd="0" parTransId="{6C9F9996-5135-466F-9342-31844833B0C2}" sibTransId="{0510A602-9BC2-428C-A0E8-419358763F53}"/>
    <dgm:cxn modelId="{84B5ADE2-818C-B04F-9D2F-BA8710B693B4}" type="presOf" srcId="{43FEAEB7-870C-4F1B-A81A-44D810253D2D}" destId="{A4F616A3-63DC-C046-B4A8-AF8507D83536}" srcOrd="0" destOrd="0" presId="urn:microsoft.com/office/officeart/2005/8/layout/default"/>
    <dgm:cxn modelId="{D82DDDE3-B8F4-4383-B265-0930A3D242C4}" srcId="{8F886F98-E745-434D-857F-276B34C5265E}" destId="{FF06B362-8E44-4290-82AE-078353C06DFC}" srcOrd="8" destOrd="0" parTransId="{AAAC57C9-2EFC-467B-83C1-9AC241653D89}" sibTransId="{B4CB847F-0758-43D2-BFC3-EC84CD6AC614}"/>
    <dgm:cxn modelId="{7A6A8AE4-722F-CE49-8107-E10628045FFA}" type="presOf" srcId="{C5BBE591-04D6-44A7-B231-17F00CA382A6}" destId="{A273D74C-9AE0-6240-9E97-414E58AC9514}" srcOrd="0" destOrd="0" presId="urn:microsoft.com/office/officeart/2005/8/layout/default"/>
    <dgm:cxn modelId="{E6DFCBE9-5378-47B7-A947-9961BED51F16}" srcId="{8F886F98-E745-434D-857F-276B34C5265E}" destId="{189EF547-6E8C-4D6B-BD72-9F3C9D9CA86C}" srcOrd="11" destOrd="0" parTransId="{75387F94-641B-4FDC-8F4D-515600E3D7C8}" sibTransId="{C3929A91-3714-45EB-8310-DE0ECFB71D58}"/>
    <dgm:cxn modelId="{65F4F42F-BE82-A64D-8A1B-F80FA0CF65B5}" type="presParOf" srcId="{7398831A-A7AC-EE42-A64E-D2EEA181243C}" destId="{05EDBBE7-3ECB-3746-A8C3-7483B6E9D19E}" srcOrd="0" destOrd="0" presId="urn:microsoft.com/office/officeart/2005/8/layout/default"/>
    <dgm:cxn modelId="{023A89EA-A20E-0F40-A70C-73326DCB0845}" type="presParOf" srcId="{7398831A-A7AC-EE42-A64E-D2EEA181243C}" destId="{2051A4F8-C60E-B241-BE18-199EB13B7FC0}" srcOrd="1" destOrd="0" presId="urn:microsoft.com/office/officeart/2005/8/layout/default"/>
    <dgm:cxn modelId="{95890044-38D4-CD48-889A-C0448C15985A}" type="presParOf" srcId="{7398831A-A7AC-EE42-A64E-D2EEA181243C}" destId="{0CF71F2D-FA16-D544-8F06-15E48B3C1E59}" srcOrd="2" destOrd="0" presId="urn:microsoft.com/office/officeart/2005/8/layout/default"/>
    <dgm:cxn modelId="{34917A54-EDDC-6B4B-928D-10FF1E79D63D}" type="presParOf" srcId="{7398831A-A7AC-EE42-A64E-D2EEA181243C}" destId="{70BB6A9A-2BEE-0840-BF04-D6C96088B6F0}" srcOrd="3" destOrd="0" presId="urn:microsoft.com/office/officeart/2005/8/layout/default"/>
    <dgm:cxn modelId="{D541B05F-2B49-0044-B933-0F8F21C3BD0D}" type="presParOf" srcId="{7398831A-A7AC-EE42-A64E-D2EEA181243C}" destId="{87D4BE1D-E9A5-7E49-89EE-8AEC2963A023}" srcOrd="4" destOrd="0" presId="urn:microsoft.com/office/officeart/2005/8/layout/default"/>
    <dgm:cxn modelId="{C8FCB7C7-FAB1-A54F-84BB-D58185EBC625}" type="presParOf" srcId="{7398831A-A7AC-EE42-A64E-D2EEA181243C}" destId="{1CD3C52A-3ECF-5842-A4D8-F6A38CF96EEB}" srcOrd="5" destOrd="0" presId="urn:microsoft.com/office/officeart/2005/8/layout/default"/>
    <dgm:cxn modelId="{81F5A73A-05B1-A24F-AB99-B94F9CA86F93}" type="presParOf" srcId="{7398831A-A7AC-EE42-A64E-D2EEA181243C}" destId="{E5746106-75C9-9941-A0CE-EBA6385A33D7}" srcOrd="6" destOrd="0" presId="urn:microsoft.com/office/officeart/2005/8/layout/default"/>
    <dgm:cxn modelId="{F0062708-B957-AF42-AAE8-C061A0E15B39}" type="presParOf" srcId="{7398831A-A7AC-EE42-A64E-D2EEA181243C}" destId="{4FB640F2-8936-BC44-92BF-D12C957261B6}" srcOrd="7" destOrd="0" presId="urn:microsoft.com/office/officeart/2005/8/layout/default"/>
    <dgm:cxn modelId="{B9EF625B-8B42-5F45-BE25-24400D1FAE58}" type="presParOf" srcId="{7398831A-A7AC-EE42-A64E-D2EEA181243C}" destId="{84866F3F-2EED-994D-BE2D-8C055A073D53}" srcOrd="8" destOrd="0" presId="urn:microsoft.com/office/officeart/2005/8/layout/default"/>
    <dgm:cxn modelId="{285ADF52-783B-C94C-B491-EDD25859377F}" type="presParOf" srcId="{7398831A-A7AC-EE42-A64E-D2EEA181243C}" destId="{197FDEA6-7CCE-1A43-993A-944B0CD2B86D}" srcOrd="9" destOrd="0" presId="urn:microsoft.com/office/officeart/2005/8/layout/default"/>
    <dgm:cxn modelId="{0B2436BE-BCA5-2A42-BCA8-C50159F82F2E}" type="presParOf" srcId="{7398831A-A7AC-EE42-A64E-D2EEA181243C}" destId="{FC9B7F0E-8516-BD46-A002-E59BB5CA9A8B}" srcOrd="10" destOrd="0" presId="urn:microsoft.com/office/officeart/2005/8/layout/default"/>
    <dgm:cxn modelId="{3EF2C5A2-48F7-204F-9985-AC8DCDC3FEC0}" type="presParOf" srcId="{7398831A-A7AC-EE42-A64E-D2EEA181243C}" destId="{F7801617-ECBA-A84A-BC8D-90DB6AB22E10}" srcOrd="11" destOrd="0" presId="urn:microsoft.com/office/officeart/2005/8/layout/default"/>
    <dgm:cxn modelId="{9DE14501-9E31-644C-939F-E8EE32EBFA9B}" type="presParOf" srcId="{7398831A-A7AC-EE42-A64E-D2EEA181243C}" destId="{A273D74C-9AE0-6240-9E97-414E58AC9514}" srcOrd="12" destOrd="0" presId="urn:microsoft.com/office/officeart/2005/8/layout/default"/>
    <dgm:cxn modelId="{C83F4851-94AA-0B44-BB87-0D033821FAEE}" type="presParOf" srcId="{7398831A-A7AC-EE42-A64E-D2EEA181243C}" destId="{6D772BBA-858B-0D45-9C9F-D8FD0357EF1E}" srcOrd="13" destOrd="0" presId="urn:microsoft.com/office/officeart/2005/8/layout/default"/>
    <dgm:cxn modelId="{D190A297-DD7F-684C-A50C-8663A7D286F1}" type="presParOf" srcId="{7398831A-A7AC-EE42-A64E-D2EEA181243C}" destId="{334FCABB-C46B-FB41-87CF-A880F1AB7089}" srcOrd="14" destOrd="0" presId="urn:microsoft.com/office/officeart/2005/8/layout/default"/>
    <dgm:cxn modelId="{146B81DD-EDF7-234B-9C2A-5F0389D6F515}" type="presParOf" srcId="{7398831A-A7AC-EE42-A64E-D2EEA181243C}" destId="{3958E532-D290-F940-A24E-72F343CE3444}" srcOrd="15" destOrd="0" presId="urn:microsoft.com/office/officeart/2005/8/layout/default"/>
    <dgm:cxn modelId="{5512C3D8-4DE2-E74A-A3CD-9AE92E20C768}" type="presParOf" srcId="{7398831A-A7AC-EE42-A64E-D2EEA181243C}" destId="{3B6FFCDF-3CD0-0E46-9707-099E9EC1399C}" srcOrd="16" destOrd="0" presId="urn:microsoft.com/office/officeart/2005/8/layout/default"/>
    <dgm:cxn modelId="{BE1C9D55-4E0C-D940-A0F0-F83614F12B25}" type="presParOf" srcId="{7398831A-A7AC-EE42-A64E-D2EEA181243C}" destId="{E7661E61-29EF-2F4A-BF8C-057502A78E02}" srcOrd="17" destOrd="0" presId="urn:microsoft.com/office/officeart/2005/8/layout/default"/>
    <dgm:cxn modelId="{80F17AB0-DF34-184F-AEDA-894941A2FC4F}" type="presParOf" srcId="{7398831A-A7AC-EE42-A64E-D2EEA181243C}" destId="{A4F616A3-63DC-C046-B4A8-AF8507D83536}" srcOrd="18" destOrd="0" presId="urn:microsoft.com/office/officeart/2005/8/layout/default"/>
    <dgm:cxn modelId="{48F706E9-B2B3-6149-A71E-A02EC128D8C0}" type="presParOf" srcId="{7398831A-A7AC-EE42-A64E-D2EEA181243C}" destId="{8302FFA4-E5FB-444E-B83A-66B7ED433CC8}" srcOrd="19" destOrd="0" presId="urn:microsoft.com/office/officeart/2005/8/layout/default"/>
    <dgm:cxn modelId="{936C99F4-3451-F740-884F-E0519A0C5E3F}" type="presParOf" srcId="{7398831A-A7AC-EE42-A64E-D2EEA181243C}" destId="{48081CCA-105B-8040-AF51-EF749D95CA0E}" srcOrd="20" destOrd="0" presId="urn:microsoft.com/office/officeart/2005/8/layout/default"/>
    <dgm:cxn modelId="{A9323840-03B4-8545-B3B2-B6D6887DA887}" type="presParOf" srcId="{7398831A-A7AC-EE42-A64E-D2EEA181243C}" destId="{1E0BEBF5-C9B6-B340-9486-3838DC02552C}" srcOrd="21" destOrd="0" presId="urn:microsoft.com/office/officeart/2005/8/layout/default"/>
    <dgm:cxn modelId="{B8BAD9A7-7976-3841-AE74-DCB39FED7D93}" type="presParOf" srcId="{7398831A-A7AC-EE42-A64E-D2EEA181243C}" destId="{9E827533-52C3-B74F-85F6-F850D69F24D9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EDBBE7-3ECB-3746-A8C3-7483B6E9D19E}">
      <dsp:nvSpPr>
        <dsp:cNvPr id="0" name=""/>
        <dsp:cNvSpPr/>
      </dsp:nvSpPr>
      <dsp:spPr>
        <a:xfrm>
          <a:off x="582645" y="1781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Integrated Technology Platform:</a:t>
          </a:r>
          <a:endParaRPr lang="en-US" sz="1700" kern="1200"/>
        </a:p>
      </dsp:txBody>
      <dsp:txXfrm>
        <a:off x="582645" y="1781"/>
        <a:ext cx="2174490" cy="1304694"/>
      </dsp:txXfrm>
    </dsp:sp>
    <dsp:sp modelId="{0CF71F2D-FA16-D544-8F06-15E48B3C1E59}">
      <dsp:nvSpPr>
        <dsp:cNvPr id="0" name=""/>
        <dsp:cNvSpPr/>
      </dsp:nvSpPr>
      <dsp:spPr>
        <a:xfrm>
          <a:off x="2974584" y="1781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LoRaWAN-enabled smart meters with tamper detection and AES-128 encryption</a:t>
          </a:r>
        </a:p>
      </dsp:txBody>
      <dsp:txXfrm>
        <a:off x="2974584" y="1781"/>
        <a:ext cx="2174490" cy="1304694"/>
      </dsp:txXfrm>
    </dsp:sp>
    <dsp:sp modelId="{87D4BE1D-E9A5-7E49-89EE-8AEC2963A023}">
      <dsp:nvSpPr>
        <dsp:cNvPr id="0" name=""/>
        <dsp:cNvSpPr/>
      </dsp:nvSpPr>
      <dsp:spPr>
        <a:xfrm>
          <a:off x="5366524" y="1781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Unified management dashboard for real-time monitoring across all utilities</a:t>
          </a:r>
        </a:p>
      </dsp:txBody>
      <dsp:txXfrm>
        <a:off x="5366524" y="1781"/>
        <a:ext cx="2174490" cy="1304694"/>
      </dsp:txXfrm>
    </dsp:sp>
    <dsp:sp modelId="{E5746106-75C9-9941-A0CE-EBA6385A33D7}">
      <dsp:nvSpPr>
        <dsp:cNvPr id="0" name=""/>
        <dsp:cNvSpPr/>
      </dsp:nvSpPr>
      <dsp:spPr>
        <a:xfrm>
          <a:off x="7758464" y="1781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AI-driven analytics for leak detection, theft identification, and equipment failures</a:t>
          </a:r>
        </a:p>
      </dsp:txBody>
      <dsp:txXfrm>
        <a:off x="7758464" y="1781"/>
        <a:ext cx="2174490" cy="1304694"/>
      </dsp:txXfrm>
    </dsp:sp>
    <dsp:sp modelId="{84866F3F-2EED-994D-BE2D-8C055A073D53}">
      <dsp:nvSpPr>
        <dsp:cNvPr id="0" name=""/>
        <dsp:cNvSpPr/>
      </dsp:nvSpPr>
      <dsp:spPr>
        <a:xfrm>
          <a:off x="582645" y="1523924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Multi-channel payment integration with mobile banking options</a:t>
          </a:r>
        </a:p>
      </dsp:txBody>
      <dsp:txXfrm>
        <a:off x="582645" y="1523924"/>
        <a:ext cx="2174490" cy="1304694"/>
      </dsp:txXfrm>
    </dsp:sp>
    <dsp:sp modelId="{FC9B7F0E-8516-BD46-A002-E59BB5CA9A8B}">
      <dsp:nvSpPr>
        <dsp:cNvPr id="0" name=""/>
        <dsp:cNvSpPr/>
      </dsp:nvSpPr>
      <dsp:spPr>
        <a:xfrm>
          <a:off x="2974584" y="1523924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Real-time outage management with push notifications</a:t>
          </a:r>
        </a:p>
      </dsp:txBody>
      <dsp:txXfrm>
        <a:off x="2974584" y="1523924"/>
        <a:ext cx="2174490" cy="1304694"/>
      </dsp:txXfrm>
    </dsp:sp>
    <dsp:sp modelId="{A273D74C-9AE0-6240-9E97-414E58AC9514}">
      <dsp:nvSpPr>
        <dsp:cNvPr id="0" name=""/>
        <dsp:cNvSpPr/>
      </dsp:nvSpPr>
      <dsp:spPr>
        <a:xfrm>
          <a:off x="5366524" y="1523924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Multi-language consumer portal with usage tracking</a:t>
          </a:r>
        </a:p>
      </dsp:txBody>
      <dsp:txXfrm>
        <a:off x="5366524" y="1523924"/>
        <a:ext cx="2174490" cy="1304694"/>
      </dsp:txXfrm>
    </dsp:sp>
    <dsp:sp modelId="{334FCABB-C46B-FB41-87CF-A880F1AB7089}">
      <dsp:nvSpPr>
        <dsp:cNvPr id="0" name=""/>
        <dsp:cNvSpPr/>
      </dsp:nvSpPr>
      <dsp:spPr>
        <a:xfrm>
          <a:off x="7758464" y="1523924"/>
          <a:ext cx="2174490" cy="13046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Key Objectives:</a:t>
          </a:r>
          <a:endParaRPr lang="en-US" sz="1700" kern="1200" dirty="0"/>
        </a:p>
      </dsp:txBody>
      <dsp:txXfrm>
        <a:off x="7758464" y="1523924"/>
        <a:ext cx="2174490" cy="1304694"/>
      </dsp:txXfrm>
    </dsp:sp>
    <dsp:sp modelId="{3B6FFCDF-3CD0-0E46-9707-099E9EC1399C}">
      <dsp:nvSpPr>
        <dsp:cNvPr id="0" name=""/>
        <dsp:cNvSpPr/>
      </dsp:nvSpPr>
      <dsp:spPr>
        <a:xfrm>
          <a:off x="582645" y="3046068"/>
          <a:ext cx="2174490" cy="13046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Reduce non-revenue losses across all utilities</a:t>
          </a:r>
        </a:p>
      </dsp:txBody>
      <dsp:txXfrm>
        <a:off x="582645" y="3046068"/>
        <a:ext cx="2174490" cy="1304694"/>
      </dsp:txXfrm>
    </dsp:sp>
    <dsp:sp modelId="{A4F616A3-63DC-C046-B4A8-AF8507D83536}">
      <dsp:nvSpPr>
        <dsp:cNvPr id="0" name=""/>
        <dsp:cNvSpPr/>
      </dsp:nvSpPr>
      <dsp:spPr>
        <a:xfrm>
          <a:off x="2974584" y="3046068"/>
          <a:ext cx="2174490" cy="13046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Implement automated meter reading and billing systems</a:t>
          </a:r>
        </a:p>
      </dsp:txBody>
      <dsp:txXfrm>
        <a:off x="2974584" y="3046068"/>
        <a:ext cx="2174490" cy="1304694"/>
      </dsp:txXfrm>
    </dsp:sp>
    <dsp:sp modelId="{48081CCA-105B-8040-AF51-EF749D95CA0E}">
      <dsp:nvSpPr>
        <dsp:cNvPr id="0" name=""/>
        <dsp:cNvSpPr/>
      </dsp:nvSpPr>
      <dsp:spPr>
        <a:xfrm>
          <a:off x="5366524" y="3046068"/>
          <a:ext cx="2174490" cy="13046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Enhance service reliability through predictive maintenance</a:t>
          </a:r>
        </a:p>
      </dsp:txBody>
      <dsp:txXfrm>
        <a:off x="5366524" y="3046068"/>
        <a:ext cx="2174490" cy="1304694"/>
      </dsp:txXfrm>
    </dsp:sp>
    <dsp:sp modelId="{9E827533-52C3-B74F-85F6-F850D69F24D9}">
      <dsp:nvSpPr>
        <dsp:cNvPr id="0" name=""/>
        <dsp:cNvSpPr/>
      </dsp:nvSpPr>
      <dsp:spPr>
        <a:xfrm>
          <a:off x="7758464" y="3046068"/>
          <a:ext cx="2174490" cy="13046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Create a unified platform for all utility management</a:t>
          </a:r>
        </a:p>
      </dsp:txBody>
      <dsp:txXfrm>
        <a:off x="7758464" y="3046068"/>
        <a:ext cx="2174490" cy="1304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88F33-2058-A14E-9857-E2CA53197722}" type="datetimeFigureOut">
              <a:rPr lang="en-US" smtClean="0"/>
              <a:t>4/11/25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7794B-FD4E-A544-BBA7-599FA5D648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98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7794B-FD4E-A544-BBA7-599FA5D648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33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7794B-FD4E-A544-BBA7-599FA5D648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65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7794B-FD4E-A544-BBA7-599FA5D648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11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7794B-FD4E-A544-BBA7-599FA5D648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32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37794B-FD4E-A544-BBA7-599FA5D648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0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/>
            <a:fld id="{0DCFB061-4267-4D9F-8017-6F550D3068DF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403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1BC61-5547-4A60-8DA1-6699760D9972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67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9D1C6-60D0-4CD1-8F31-F912522EB041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92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4ED5C-5A53-433E-8A55-46F54CE81DA5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80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CABC0C-B6DF-45E9-B954-11C99AA62C3E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3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71B9-2624-4F21-93EE-35A78B1A0DAD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483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7C2A-BE2E-4840-A907-3254E2916C96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96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CD215-1C45-48A0-8534-39FFE8A7C95A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63A0F-DEF3-4134-98D0-2E1276938A8B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510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2E4C8-2960-4ADD-862C-4D9643CB15AC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36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DEA15-09CD-4275-A8E0-385C965F48B0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1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F8082C-0922-4249-A612-B415F5231620}" type="datetime1">
              <a:rPr lang="en-US" smtClean="0"/>
              <a:t>4/11/25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5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investors.semtech.com/news/semtech-s-lora-devices-create-smarter-grids-with-accurate-line-fault-detection/212be7e9-a1a4-4316-9e71-31dde1b4b61e/" TargetMode="External"/><Relationship Id="rId3" Type="http://schemas.openxmlformats.org/officeDocument/2006/relationships/image" Target="../media/image16.jpeg"/><Relationship Id="rId7" Type="http://schemas.openxmlformats.org/officeDocument/2006/relationships/hyperlink" Target="https://www.semtech.com/company/press/elvexys-releases-monitoring-solution-detecting-power-grid-failures-with-semtechs-lora-devices-and-the-lorawan-standar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mart-energy.com/regional-news/asia/50000-smart-meter-lorawan-retrofit-in-indonesia/" TargetMode="External"/><Relationship Id="rId5" Type="http://schemas.openxmlformats.org/officeDocument/2006/relationships/hyperlink" Target="https://www.thegpstime.com/battery-powered-smart-metering/" TargetMode="Externa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C0hSv_kpTU?si=xN14wY-bE92OHXYl" TargetMode="External"/><Relationship Id="rId2" Type="http://schemas.openxmlformats.org/officeDocument/2006/relationships/hyperlink" Target="https://www.tbsnews.net/bangladesh/infrastructure/chattogram-wasa-install-3000-smart-meters-june-36695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hyperlink" Target="https://www.tbsnews.net/bangladesh/infrastructure/ctg-wasa-set-tk3745cr-water-supply-overhaul-99392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mart-energy.com/regional-news/asia/50000-smart-meter-lorawan-retrofit-in-indonesia/" TargetMode="External"/><Relationship Id="rId4" Type="http://schemas.openxmlformats.org/officeDocument/2006/relationships/hyperlink" Target="https://desco.portal.gov.bd/sites/default/files/files/desco.portal.gov.bd/annual_reports/53a050f7_b049_4240_a7a1_6e5bbc29efef/2024-01-24-11-17-53ad67c2def0af6563a12bbd840586a0.pd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bsnews.net/bangladesh/infrastructure/chattogram-wasa-install-3000-smart-meters-june-366958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tbsnews.net/bangladesh/infrastructure/chattogram-wasa-install-3000-smart-meters-june-366958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bsnews.net/bangladesh/infrastructure/chattogram-wasa-install-3000-smart-meters-june-366958" TargetMode="External"/><Relationship Id="rId4" Type="http://schemas.openxmlformats.org/officeDocument/2006/relationships/hyperlink" Target="https://www.tbsnews.net/bangladesh/infrastructure/ctg-wasa-set-tk3745cr-water-supply-overhaul-99392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hakatribune.com/bangladesh/dhaka/326236/electrocution-in-mirpur-locals-informed-desco" TargetMode="External"/><Relationship Id="rId4" Type="http://schemas.openxmlformats.org/officeDocument/2006/relationships/hyperlink" Target="https://youtu.be/AWrl37p4BBo?si=gknaNY8rcD-JH7op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dailystar.net/news/bangladesh/news/gas-crisis-hits-households-industries-3794371" TargetMode="External"/><Relationship Id="rId4" Type="http://schemas.openxmlformats.org/officeDocument/2006/relationships/hyperlink" Target="https://www.youtube.com/watch?v=VFi9TFeZAJ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" name="Rectangle 418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BF55D-CAF4-351A-29C5-0B36D675D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171994" cy="3932729"/>
          </a:xfrm>
        </p:spPr>
        <p:txBody>
          <a:bodyPr>
            <a:normAutofit/>
          </a:bodyPr>
          <a:lstStyle/>
          <a:p>
            <a:pPr algn="l"/>
            <a:r>
              <a:rPr lang="en-US" sz="5600" b="1">
                <a:effectLst/>
                <a:latin typeface="Helvetica Neue" panose="02000503000000020004" pitchFamily="2" charset="0"/>
              </a:rPr>
              <a:t>CLIX: Convenient Living &amp; Integrated Experience</a:t>
            </a:r>
            <a:endParaRPr lang="en-US" sz="5600"/>
          </a:p>
        </p:txBody>
      </p: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788D77F4-8975-8C51-7816-22A3324F1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/>
          </a:bodyPr>
          <a:lstStyle/>
          <a:p>
            <a:pPr algn="l">
              <a:spcAft>
                <a:spcPts val="150"/>
              </a:spcAft>
              <a:buNone/>
            </a:pPr>
            <a:r>
              <a:rPr lang="en-US" sz="1300" b="1" dirty="0">
                <a:effectLst/>
                <a:latin typeface="Helvetica Neue" panose="02000503000000020004" pitchFamily="2" charset="0"/>
              </a:rPr>
              <a:t>Smart Utility Management for Bangladesh</a:t>
            </a:r>
            <a:endParaRPr lang="en-US" sz="1300" dirty="0">
              <a:effectLst/>
              <a:latin typeface="Helvetica Neue" panose="02000503000000020004" pitchFamily="2" charset="0"/>
            </a:endParaRPr>
          </a:p>
          <a:p>
            <a:pPr algn="l"/>
            <a:r>
              <a:rPr lang="en-US" sz="1300" i="1" dirty="0">
                <a:effectLst/>
                <a:latin typeface="Helvetica Neue" panose="02000503000000020004" pitchFamily="2" charset="0"/>
              </a:rPr>
              <a:t>Transforming electricity, water, and gas infrastructure with IoT and AI</a:t>
            </a:r>
            <a:endParaRPr lang="en-US" sz="1300" dirty="0">
              <a:effectLst/>
              <a:latin typeface="Helvetica Neue" panose="02000503000000020004" pitchFamily="2" charset="0"/>
            </a:endParaRPr>
          </a:p>
        </p:txBody>
      </p:sp>
      <p:sp>
        <p:nvSpPr>
          <p:cNvPr id="441" name="Rectangle 44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6" name="Graphic 375">
            <a:extLst>
              <a:ext uri="{FF2B5EF4-FFF2-40B4-BE49-F238E27FC236}">
                <a16:creationId xmlns:a16="http://schemas.microsoft.com/office/drawing/2014/main" id="{614412A2-8DEC-231F-07AC-815536CB9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2597" y="2393016"/>
            <a:ext cx="5608830" cy="207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34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6DDCDC-D4B3-70DD-6195-C88C474D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Recharge History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4135554-5D16-C959-E6F5-1F1CC499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38" y="953738"/>
            <a:ext cx="7608304" cy="502147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99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What is LoRaWAN - saudiex">
            <a:extLst>
              <a:ext uri="{FF2B5EF4-FFF2-40B4-BE49-F238E27FC236}">
                <a16:creationId xmlns:a16="http://schemas.microsoft.com/office/drawing/2014/main" id="{07B152DF-200E-38CF-E2A8-261D59B74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9303" y="1119116"/>
            <a:ext cx="6863986" cy="221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1" name="Right Triangle 820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8F895-4398-B6FB-586A-049E871D3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 dirty="0">
                <a:solidFill>
                  <a:schemeClr val="tx1"/>
                </a:solidFill>
              </a:rPr>
              <a:t>Now What is AND Why </a:t>
            </a:r>
            <a:r>
              <a:rPr lang="en-US" sz="5600" kern="1200" dirty="0" err="1">
                <a:solidFill>
                  <a:schemeClr val="tx1"/>
                </a:solidFill>
              </a:rPr>
              <a:t>LoRaWAN</a:t>
            </a:r>
            <a:r>
              <a:rPr lang="en-US" sz="5600" kern="1200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4372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4" name="Rectangle 9233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36" name="Group 923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9237" name="Rectangle 923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4" name="Rectangle 924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46" name="Rectangle 924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47" name="Rectangle 924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00C2B-872A-F530-C0C3-D10BF6F9D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 fontScale="90000"/>
          </a:bodyPr>
          <a:lstStyle/>
          <a:p>
            <a:r>
              <a:rPr lang="en-US" sz="3600" b="1" dirty="0"/>
              <a:t>What is AND Why </a:t>
            </a:r>
            <a:r>
              <a:rPr lang="en-US" sz="3600" b="1" dirty="0" err="1"/>
              <a:t>LoRaWAN</a:t>
            </a:r>
            <a:r>
              <a:rPr lang="en-US" sz="3600" b="1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B58AC-89D8-6CA8-9C73-741BB786E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US" sz="1200" b="1" dirty="0"/>
              <a:t>LoRa</a:t>
            </a:r>
            <a:r>
              <a:rPr lang="en-US" sz="1200" dirty="0"/>
              <a:t>, short for </a:t>
            </a:r>
            <a:r>
              <a:rPr lang="en-US" sz="1200" b="1" i="1" dirty="0"/>
              <a:t>Long Range Radio</a:t>
            </a:r>
            <a:r>
              <a:rPr lang="en-US" sz="1200" dirty="0"/>
              <a:t>, is a wireless communication technology designed for low-power, long-range data transmission, primarily used in IoT and M2M applications. Unlike Wi-Fi or Bluetooth, LoRa uses </a:t>
            </a:r>
            <a:r>
              <a:rPr lang="en-US" sz="1200" b="1" i="1" dirty="0"/>
              <a:t>Chirp Spread Spectrum (CSS)</a:t>
            </a:r>
            <a:r>
              <a:rPr lang="en-US" sz="1200" b="1" dirty="0"/>
              <a:t> </a:t>
            </a:r>
            <a:r>
              <a:rPr lang="en-US" sz="1200" dirty="0"/>
              <a:t>modulation, which spreads a narrowband signal over a wider channel bandwidth to achieve remarkable range and resilience against interference.</a:t>
            </a:r>
          </a:p>
          <a:p>
            <a:pPr>
              <a:buNone/>
            </a:pPr>
            <a:r>
              <a:rPr lang="en-US" sz="1200" b="1" dirty="0" err="1"/>
              <a:t>LoRaWAN</a:t>
            </a:r>
            <a:r>
              <a:rPr lang="en-US" sz="1200" dirty="0"/>
              <a:t> is the networking protocol built on LoRa that:</a:t>
            </a:r>
          </a:p>
          <a:p>
            <a:r>
              <a:rPr lang="en-US" sz="1200" dirty="0"/>
              <a:t>Enables devices to communicate over long distances (10-15km) with minimal power consumption</a:t>
            </a:r>
          </a:p>
          <a:p>
            <a:r>
              <a:rPr lang="en-US" sz="1200" dirty="0"/>
              <a:t>Provides ultra-low energy consumption allowing devices to operate for up to 10 years on a single battery</a:t>
            </a:r>
          </a:p>
          <a:p>
            <a:r>
              <a:rPr lang="en-US" sz="1200" dirty="0"/>
              <a:t>Implements secure communication protocol with AES-128 encryption for end-to-end data protection</a:t>
            </a:r>
          </a:p>
          <a:p>
            <a:r>
              <a:rPr lang="en-US" sz="1200" dirty="0"/>
              <a:t>Operates on license-free spectrum, eliminating ongoing frequency licensing costs</a:t>
            </a:r>
          </a:p>
          <a:p>
            <a:r>
              <a:rPr lang="en-US" sz="1200" dirty="0"/>
              <a:t>Supports thousands of devices per gateway with minimal infrastructure</a:t>
            </a:r>
          </a:p>
          <a:p>
            <a:r>
              <a:rPr lang="en-US" sz="1200" dirty="0"/>
              <a:t>Enables secure bi-directional communication for large-scale IoT deployments</a:t>
            </a:r>
          </a:p>
        </p:txBody>
      </p:sp>
      <p:sp>
        <p:nvSpPr>
          <p:cNvPr id="9243" name="Rectangle 9242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LoRa Sensor Range - Enless Wireless">
            <a:extLst>
              <a:ext uri="{FF2B5EF4-FFF2-40B4-BE49-F238E27FC236}">
                <a16:creationId xmlns:a16="http://schemas.microsoft.com/office/drawing/2014/main" id="{4620BC9C-BBC7-80F9-786C-389F0755C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2" b="3"/>
          <a:stretch/>
        </p:blipFill>
        <p:spPr bwMode="auto">
          <a:xfrm>
            <a:off x="6930493" y="1936294"/>
            <a:ext cx="4223252" cy="3045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45" name="Straight Connector 9244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797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26" name="Rectangle 12325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28" name="Group 12327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2329" name="Rectangle 12328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30" name="Rectangle 12329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332" name="Rectangle 12331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86257-C07A-B062-9D33-0C9AE77F4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en-US" sz="3700" b="1" i="0" dirty="0">
                <a:effectLst/>
                <a:latin typeface="fkGrotesk"/>
              </a:rPr>
              <a:t>Applications of LoRa Worldwide</a:t>
            </a:r>
            <a:endParaRPr lang="en-US" sz="3700" b="1" dirty="0"/>
          </a:p>
        </p:txBody>
      </p:sp>
      <p:pic>
        <p:nvPicPr>
          <p:cNvPr id="12304" name="Picture 16" descr="Elvexys Releases Monitoring Solution Detecting Power Grid Failures with  Semtech's LoRa® Devices and the LoRaWAN® Standard">
            <a:extLst>
              <a:ext uri="{FF2B5EF4-FFF2-40B4-BE49-F238E27FC236}">
                <a16:creationId xmlns:a16="http://schemas.microsoft.com/office/drawing/2014/main" id="{E6676F06-A833-E876-D2E6-802D88C5D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1" y="830431"/>
            <a:ext cx="4389120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334" name="Rectangle 12333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02" name="Picture 14" descr="What Is LoRa®?">
            <a:extLst>
              <a:ext uri="{FF2B5EF4-FFF2-40B4-BE49-F238E27FC236}">
                <a16:creationId xmlns:a16="http://schemas.microsoft.com/office/drawing/2014/main" id="{0E063045-6346-8592-A720-66612D5F3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01" y="3719003"/>
            <a:ext cx="4389120" cy="229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D1D4F-D8E1-8003-8713-87754788B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2508105"/>
            <a:ext cx="5408813" cy="3632493"/>
          </a:xfrm>
        </p:spPr>
        <p:txBody>
          <a:bodyPr anchor="ctr">
            <a:normAutofit/>
          </a:bodyPr>
          <a:lstStyle/>
          <a:p>
            <a:r>
              <a:rPr lang="en-US" sz="1400" b="1" dirty="0"/>
              <a:t>Indonesia:</a:t>
            </a:r>
            <a:r>
              <a:rPr lang="en-US" sz="1400" dirty="0"/>
              <a:t> Singapore-based </a:t>
            </a:r>
            <a:r>
              <a:rPr lang="en-US" sz="1400" dirty="0" err="1"/>
              <a:t>Sindcon</a:t>
            </a:r>
            <a:r>
              <a:rPr lang="en-US" sz="1400" dirty="0"/>
              <a:t> is retrofitting 50,000+ smart meters in Jakarta with STM32WLE5 </a:t>
            </a:r>
            <a:r>
              <a:rPr lang="en-US" sz="1400" dirty="0" err="1"/>
              <a:t>LoRaWAN</a:t>
            </a:r>
            <a:r>
              <a:rPr lang="en-US" sz="1400" dirty="0"/>
              <a:t> microcontrollers, enhancing remote meter reading in diverse environments while providing 10-year battery life. (</a:t>
            </a:r>
            <a:r>
              <a:rPr lang="en-US" sz="1400" dirty="0">
                <a:hlinkClick r:id="rId5"/>
              </a:rPr>
              <a:t>The GPS Time, 2023</a:t>
            </a:r>
            <a:r>
              <a:rPr lang="en-US" sz="1400" dirty="0"/>
              <a:t>)</a:t>
            </a:r>
          </a:p>
          <a:p>
            <a:r>
              <a:rPr lang="en-US" sz="1400" b="1" dirty="0"/>
              <a:t>Singapore:</a:t>
            </a:r>
            <a:r>
              <a:rPr lang="en-US" sz="1400" dirty="0"/>
              <a:t> </a:t>
            </a:r>
            <a:r>
              <a:rPr lang="en-US" sz="1400" dirty="0" err="1"/>
              <a:t>Sindcon</a:t>
            </a:r>
            <a:r>
              <a:rPr lang="en-US" sz="1400" dirty="0"/>
              <a:t> achieved 90%+ data success rates and up to 7-year battery life with their </a:t>
            </a:r>
            <a:r>
              <a:rPr lang="en-US" sz="1400" dirty="0" err="1"/>
              <a:t>LoRaWAN</a:t>
            </a:r>
            <a:r>
              <a:rPr lang="en-US" sz="1400" dirty="0"/>
              <a:t> smart meters, significantly improving utility management efficiency. (</a:t>
            </a:r>
            <a:r>
              <a:rPr lang="en-US" sz="1400" dirty="0">
                <a:hlinkClick r:id="rId6"/>
              </a:rPr>
              <a:t>Smart Energy, 2025</a:t>
            </a:r>
            <a:r>
              <a:rPr lang="en-US" sz="1400" dirty="0"/>
              <a:t>)</a:t>
            </a:r>
          </a:p>
          <a:p>
            <a:r>
              <a:rPr lang="en-US" sz="1400" b="1" dirty="0"/>
              <a:t>Switzerland:</a:t>
            </a:r>
            <a:r>
              <a:rPr lang="en-US" sz="1400" dirty="0"/>
              <a:t> </a:t>
            </a:r>
            <a:r>
              <a:rPr lang="en-US" sz="1400" dirty="0" err="1"/>
              <a:t>Elvexys</a:t>
            </a:r>
            <a:r>
              <a:rPr lang="en-US" sz="1400" dirty="0"/>
              <a:t> and </a:t>
            </a:r>
            <a:r>
              <a:rPr lang="en-US" sz="1400" dirty="0" err="1"/>
              <a:t>Oiken</a:t>
            </a:r>
            <a:r>
              <a:rPr lang="en-US" sz="1400" dirty="0"/>
              <a:t> implemented LoRa-enabled sensors for real-time power grid fault detection, reducing deployment costs by 90% compared to traditional methods. (</a:t>
            </a:r>
            <a:r>
              <a:rPr lang="en-US" sz="1400" dirty="0">
                <a:hlinkClick r:id="rId7"/>
              </a:rPr>
              <a:t>Semtech, 2021</a:t>
            </a:r>
            <a:r>
              <a:rPr lang="en-US" sz="1400" dirty="0"/>
              <a:t>)</a:t>
            </a:r>
          </a:p>
          <a:p>
            <a:r>
              <a:rPr lang="en-US" sz="1400" b="1" dirty="0"/>
              <a:t>France:</a:t>
            </a:r>
            <a:r>
              <a:rPr lang="en-US" sz="1400" dirty="0"/>
              <a:t> CAHORS Group's Sentinel® line fault detection solutions use </a:t>
            </a:r>
            <a:r>
              <a:rPr lang="en-US" sz="1400" dirty="0" err="1"/>
              <a:t>LoRaWAN</a:t>
            </a:r>
            <a:r>
              <a:rPr lang="en-US" sz="1400" dirty="0"/>
              <a:t> to monitor power lines, enabling immediate fault identification and preventing costly outages. (</a:t>
            </a:r>
            <a:r>
              <a:rPr lang="en-US" sz="1400" dirty="0">
                <a:hlinkClick r:id="rId8"/>
              </a:rPr>
              <a:t>Semtech, 2019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37430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6" name="Rectangle 2075">
            <a:extLst>
              <a:ext uri="{FF2B5EF4-FFF2-40B4-BE49-F238E27FC236}">
                <a16:creationId xmlns:a16="http://schemas.microsoft.com/office/drawing/2014/main" id="{361DC183-07AE-409A-AB63-34A0C77B6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Rectangle 2077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FE71A-DCD1-FF49-96F8-B6DAC6335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46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3700" b="1" dirty="0">
                <a:effectLst/>
                <a:latin typeface="Helvetica Neue" panose="02000503000000020004" pitchFamily="2" charset="0"/>
              </a:rPr>
              <a:t>Proven Evidence of LoRa Success in Bangladesh</a:t>
            </a:r>
            <a:endParaRPr lang="en-US" sz="37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C97D5EF-446B-797B-09DE-F8111C8EC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88" y="2620641"/>
            <a:ext cx="5837750" cy="3023702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US" sz="1200" b="1" dirty="0">
                <a:effectLst/>
                <a:latin typeface="Helvetica Neue" panose="02000503000000020004" pitchFamily="2" charset="0"/>
              </a:rPr>
              <a:t>Chattogram WASA Pilot:</a:t>
            </a:r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"3,000 Pure Ultrasonic Digital meters (LoRa)" already implemented (</a:t>
            </a:r>
            <a:r>
              <a:rPr lang="en-US" sz="1200" dirty="0">
                <a:effectLst/>
                <a:latin typeface="Helvetica Neue" panose="02000503000000020004" pitchFamily="2" charset="0"/>
                <a:hlinkClick r:id="rId2"/>
              </a:rPr>
              <a:t>The Business Standard, 2022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"With digital meters no one can tamper with it nor can steal. Also all the bills will automatically come to their server." (</a:t>
            </a:r>
            <a:r>
              <a:rPr lang="en-US" sz="1200" dirty="0">
                <a:effectLst/>
                <a:latin typeface="Helvetica Neue" panose="02000503000000020004" pitchFamily="2" charset="0"/>
                <a:hlinkClick r:id="rId3"/>
              </a:rPr>
              <a:t>Md Samsul Alam, Deputy Managing Director, Chittagong Wasa – Independent TV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)</a:t>
            </a:r>
          </a:p>
          <a:p>
            <a:pPr>
              <a:buNone/>
            </a:pPr>
            <a:r>
              <a:rPr lang="en-US" sz="1200" b="1" dirty="0">
                <a:effectLst/>
                <a:latin typeface="Helvetica Neue" panose="02000503000000020004" pitchFamily="2" charset="0"/>
              </a:rPr>
              <a:t>Karnaphuli Water Supply Project:</a:t>
            </a:r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Successfully "reduced non-revenue water to 10%" (</a:t>
            </a:r>
            <a:r>
              <a:rPr lang="en-US" sz="1200" dirty="0">
                <a:effectLst/>
                <a:latin typeface="Helvetica Neue" panose="02000503000000020004" pitchFamily="2" charset="0"/>
                <a:hlinkClick r:id="rId4"/>
              </a:rPr>
              <a:t>The Business Standard, 2024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"The Karnaphuli Service Area... with DMA system providing uninterrupted supply to 46,000 connections" (</a:t>
            </a:r>
            <a:r>
              <a:rPr lang="en-US" sz="1200" dirty="0">
                <a:effectLst/>
                <a:latin typeface="Helvetica Neue" panose="02000503000000020004" pitchFamily="2" charset="0"/>
                <a:hlinkClick r:id="rId4"/>
              </a:rPr>
              <a:t>The Business Standard, 2024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)</a:t>
            </a:r>
          </a:p>
          <a:p>
            <a:pPr>
              <a:buNone/>
            </a:pPr>
            <a:r>
              <a:rPr lang="en-US" sz="1200" b="1" dirty="0">
                <a:effectLst/>
                <a:latin typeface="Helvetica Neue" panose="02000503000000020004" pitchFamily="2" charset="0"/>
              </a:rPr>
              <a:t>WASA Official Assessment:</a:t>
            </a:r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"Hopefully, if the project is successfully implemented, water wastage will be prevented and Chattogram Wasa's revenue will increase." (</a:t>
            </a:r>
            <a:r>
              <a:rPr lang="en-US" sz="1200" dirty="0">
                <a:effectLst/>
                <a:latin typeface="Helvetica Neue" panose="02000503000000020004" pitchFamily="2" charset="0"/>
                <a:hlinkClick r:id="rId2"/>
              </a:rPr>
              <a:t>Maksud Alam, Chief Engineer, The Business Standard, 2022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)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2080" name="Rectangle 2079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669568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47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A map of a river&#10;&#10;AI-generated content may be incorrect.">
            <a:extLst>
              <a:ext uri="{FF2B5EF4-FFF2-40B4-BE49-F238E27FC236}">
                <a16:creationId xmlns:a16="http://schemas.microsoft.com/office/drawing/2014/main" id="{E47FDAAD-E593-2530-266E-267A59AC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2668" y="627954"/>
            <a:ext cx="3452925" cy="53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4" name="Rectangle 2083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774185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6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32" name="Rectangle 13331">
            <a:extLst>
              <a:ext uri="{FF2B5EF4-FFF2-40B4-BE49-F238E27FC236}">
                <a16:creationId xmlns:a16="http://schemas.microsoft.com/office/drawing/2014/main" id="{74B0B678-CD10-4371-96E5-2706F4579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34" name="Group 13333">
            <a:extLst>
              <a:ext uri="{FF2B5EF4-FFF2-40B4-BE49-F238E27FC236}">
                <a16:creationId xmlns:a16="http://schemas.microsoft.com/office/drawing/2014/main" id="{A9270323-9616-4384-857D-E86B78272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335" name="Rectangle 13334">
              <a:extLst>
                <a:ext uri="{FF2B5EF4-FFF2-40B4-BE49-F238E27FC236}">
                  <a16:creationId xmlns:a16="http://schemas.microsoft.com/office/drawing/2014/main" id="{8A3838D5-9565-4601-BAC3-D1B5BDB80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36" name="Rectangle 13335">
              <a:extLst>
                <a:ext uri="{FF2B5EF4-FFF2-40B4-BE49-F238E27FC236}">
                  <a16:creationId xmlns:a16="http://schemas.microsoft.com/office/drawing/2014/main" id="{3349A4B8-3246-4579-922E-FE1155C7F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38" name="Rectangle 13337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6CF6B-7529-7E3B-39C0-8DA77D4B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75" y="847827"/>
            <a:ext cx="5408813" cy="1169585"/>
          </a:xfrm>
        </p:spPr>
        <p:txBody>
          <a:bodyPr anchor="b">
            <a:normAutofit/>
          </a:bodyPr>
          <a:lstStyle/>
          <a:p>
            <a:r>
              <a:rPr lang="en-US" sz="2800"/>
              <a:t>Transforming Bangladesh's Utility Management with LoRaWAN</a:t>
            </a:r>
          </a:p>
        </p:txBody>
      </p:sp>
      <p:pic>
        <p:nvPicPr>
          <p:cNvPr id="13314" name="Picture 2" descr="Smart Card Based Single Phase Pre-paid Energy Meter Model No.: TSS-PPM560SP">
            <a:extLst>
              <a:ext uri="{FF2B5EF4-FFF2-40B4-BE49-F238E27FC236}">
                <a16:creationId xmlns:a16="http://schemas.microsoft.com/office/drawing/2014/main" id="{39507AC9-33F8-CC3E-F56D-C77918AD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14754" y="774285"/>
            <a:ext cx="1588414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40" name="Rectangle 13339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57331" y="2188548"/>
            <a:ext cx="5041025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6" name="Picture 4" descr="SDM230-Lora Single Phase LoRaWAN Multi-function Energy Meter for IOT  Solutions Manufacturers, Factory - Eastron Electronic Co., Ltd.">
            <a:extLst>
              <a:ext uri="{FF2B5EF4-FFF2-40B4-BE49-F238E27FC236}">
                <a16:creationId xmlns:a16="http://schemas.microsoft.com/office/drawing/2014/main" id="{F40D6CE0-6933-4340-CD68-F47F39C4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6" t="9931" r="28606" b="9931"/>
          <a:stretch/>
        </p:blipFill>
        <p:spPr bwMode="auto">
          <a:xfrm>
            <a:off x="2399266" y="3575074"/>
            <a:ext cx="1419390" cy="25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DB124-CD0B-2746-0B23-1492E464A2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786" y="2508105"/>
            <a:ext cx="5408813" cy="3632493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300" b="1" i="0" dirty="0">
                <a:effectLst/>
                <a:latin typeface="__tiempos_b4db0f"/>
              </a:rPr>
              <a:t>Current Challenges</a:t>
            </a:r>
          </a:p>
          <a:p>
            <a:r>
              <a:rPr lang="en-US" sz="1300" b="1" i="0" dirty="0">
                <a:effectLst/>
                <a:latin typeface="__tiempos_b4db0f"/>
              </a:rPr>
              <a:t>5.72%</a:t>
            </a:r>
            <a:r>
              <a:rPr lang="en-US" sz="1300" b="0" i="0" dirty="0">
                <a:effectLst/>
                <a:latin typeface="__tiempos_b4db0f"/>
              </a:rPr>
              <a:t> losses in electricity. (</a:t>
            </a:r>
            <a:r>
              <a:rPr lang="en-US" sz="1300" b="0" i="0" dirty="0">
                <a:effectLst/>
                <a:latin typeface="__tiempos_b4db0f"/>
                <a:hlinkClick r:id="rId4"/>
              </a:rPr>
              <a:t>DESCO Annual Report 2023</a:t>
            </a:r>
            <a:r>
              <a:rPr lang="en-US" sz="1300" b="0" i="0" dirty="0">
                <a:effectLst/>
                <a:latin typeface="__tiempos_b4db0f"/>
              </a:rPr>
              <a:t>)</a:t>
            </a:r>
          </a:p>
          <a:p>
            <a:r>
              <a:rPr lang="en-US" sz="1300" b="0" i="0" dirty="0">
                <a:effectLst/>
                <a:latin typeface="__tiempos_b4db0f"/>
              </a:rPr>
              <a:t>Limited effectiveness of current GSM-based communication systems</a:t>
            </a:r>
          </a:p>
          <a:p>
            <a:pPr>
              <a:buNone/>
            </a:pPr>
            <a:r>
              <a:rPr lang="en-US" sz="1300" b="1" i="0" dirty="0" err="1">
                <a:effectLst/>
                <a:latin typeface="__tiempos_b4db0f"/>
              </a:rPr>
              <a:t>LoRaWAN</a:t>
            </a:r>
            <a:r>
              <a:rPr lang="en-US" sz="1300" b="1" i="0" dirty="0">
                <a:effectLst/>
                <a:latin typeface="__tiempos_b4db0f"/>
              </a:rPr>
              <a:t> Solution</a:t>
            </a:r>
          </a:p>
          <a:p>
            <a:r>
              <a:rPr lang="en-US" sz="1300" b="1" i="0" dirty="0">
                <a:effectLst/>
                <a:latin typeface="__tiempos_b4db0f"/>
              </a:rPr>
              <a:t>Long-range connectivity</a:t>
            </a:r>
            <a:r>
              <a:rPr lang="en-US" sz="1300" b="0" i="0" dirty="0">
                <a:effectLst/>
                <a:latin typeface="__tiempos_b4db0f"/>
              </a:rPr>
              <a:t> ideal for urban and rural deployment</a:t>
            </a:r>
          </a:p>
          <a:p>
            <a:r>
              <a:rPr lang="en-US" sz="1300" b="1" i="0" dirty="0">
                <a:effectLst/>
                <a:latin typeface="__tiempos_b4db0f"/>
              </a:rPr>
              <a:t>Battery life of 7-10 years</a:t>
            </a:r>
            <a:r>
              <a:rPr lang="en-US" sz="1300" b="0" i="0" dirty="0">
                <a:effectLst/>
                <a:latin typeface="__tiempos_b4db0f"/>
              </a:rPr>
              <a:t> reducing maintenance costs</a:t>
            </a:r>
          </a:p>
          <a:p>
            <a:r>
              <a:rPr lang="en-US" sz="1300" b="1" i="0" dirty="0">
                <a:effectLst/>
                <a:latin typeface="__tiempos_b4db0f"/>
              </a:rPr>
              <a:t>90%+ data transmission success rate</a:t>
            </a:r>
            <a:r>
              <a:rPr lang="en-US" sz="1300" b="0" i="0" dirty="0">
                <a:effectLst/>
                <a:latin typeface="__tiempos_b4db0f"/>
              </a:rPr>
              <a:t> as proven in Singapore </a:t>
            </a:r>
            <a:r>
              <a:rPr lang="en-US" sz="1300" dirty="0"/>
              <a:t>(</a:t>
            </a:r>
            <a:r>
              <a:rPr lang="en-US" sz="1300" dirty="0">
                <a:hlinkClick r:id="rId5"/>
              </a:rPr>
              <a:t>Smart Energy, 2025</a:t>
            </a:r>
            <a:r>
              <a:rPr lang="en-US" sz="1300" dirty="0"/>
              <a:t>)</a:t>
            </a:r>
            <a:endParaRPr lang="en-US" sz="1300" b="0" i="0" dirty="0">
              <a:effectLst/>
              <a:latin typeface="__tiempos_b4db0f"/>
            </a:endParaRPr>
          </a:p>
          <a:p>
            <a:r>
              <a:rPr lang="en-US" sz="1300" b="1" i="0" dirty="0">
                <a:effectLst/>
                <a:latin typeface="__tiempos_b4db0f"/>
              </a:rPr>
              <a:t>Cost-effective deployment</a:t>
            </a:r>
            <a:r>
              <a:rPr lang="en-US" sz="1300" b="0" i="0" dirty="0">
                <a:effectLst/>
                <a:latin typeface="__tiempos_b4db0f"/>
              </a:rPr>
              <a:t> (up to 90% savings vs. traditional methods)</a:t>
            </a:r>
          </a:p>
          <a:p>
            <a:r>
              <a:rPr lang="en-US" sz="1300" b="1" i="0" dirty="0">
                <a:effectLst/>
                <a:latin typeface="__tiempos_b4db0f"/>
              </a:rPr>
              <a:t>Real-time monitoring</a:t>
            </a:r>
            <a:r>
              <a:rPr lang="en-US" sz="1300" b="0" i="0" dirty="0">
                <a:effectLst/>
                <a:latin typeface="__tiempos_b4db0f"/>
              </a:rPr>
              <a:t> enabling immediate fault detection and prevention</a:t>
            </a:r>
          </a:p>
        </p:txBody>
      </p:sp>
    </p:spTree>
    <p:extLst>
      <p:ext uri="{BB962C8B-B14F-4D97-AF65-F5344CB8AC3E}">
        <p14:creationId xmlns:p14="http://schemas.microsoft.com/office/powerpoint/2010/main" val="325789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3A920-0680-ECA4-0A29-7E74365C6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 Is System</a:t>
            </a:r>
          </a:p>
        </p:txBody>
      </p:sp>
      <p:pic>
        <p:nvPicPr>
          <p:cNvPr id="5" name="Picture 4" descr="A diagram of a diagram of a house&#10;&#10;AI-generated content may be incorrect.">
            <a:extLst>
              <a:ext uri="{FF2B5EF4-FFF2-40B4-BE49-F238E27FC236}">
                <a16:creationId xmlns:a16="http://schemas.microsoft.com/office/drawing/2014/main" id="{BA38F608-90A0-A89D-65BB-AA664D82E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06" y="1464806"/>
            <a:ext cx="10068339" cy="500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A369CD-3EF9-4A42-BED7-D7B3043D4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 Be System</a:t>
            </a:r>
          </a:p>
        </p:txBody>
      </p:sp>
      <p:pic>
        <p:nvPicPr>
          <p:cNvPr id="5" name="Picture 4" descr="A diagram of a cloud computing system&#10;&#10;AI-generated content may be incorrect.">
            <a:extLst>
              <a:ext uri="{FF2B5EF4-FFF2-40B4-BE49-F238E27FC236}">
                <a16:creationId xmlns:a16="http://schemas.microsoft.com/office/drawing/2014/main" id="{8505ACA8-8C4C-80E3-5294-A324D6360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266996"/>
            <a:ext cx="10446761" cy="540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87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0FE2D22C-409B-48AF-B24F-7988A8F7F8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D2CAB-348A-8372-347F-EC1E5AAA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783" y="349664"/>
            <a:ext cx="5845571" cy="1638377"/>
          </a:xfrm>
        </p:spPr>
        <p:txBody>
          <a:bodyPr anchor="b">
            <a:normAutofit/>
          </a:bodyPr>
          <a:lstStyle/>
          <a:p>
            <a:r>
              <a:rPr lang="en-US" sz="4800" b="1">
                <a:effectLst/>
                <a:latin typeface="Helvetica Neue" panose="02000503000000020004" pitchFamily="2" charset="0"/>
              </a:rPr>
              <a:t>Market Size &amp; Opportunity</a:t>
            </a:r>
            <a:endParaRPr lang="en-US" sz="480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06441" y="6131892"/>
            <a:ext cx="524256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998176" y="277912"/>
            <a:ext cx="524256" cy="1186339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5" y="399675"/>
            <a:ext cx="4647368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a person standing on a street corner">
            <a:extLst>
              <a:ext uri="{FF2B5EF4-FFF2-40B4-BE49-F238E27FC236}">
                <a16:creationId xmlns:a16="http://schemas.microsoft.com/office/drawing/2014/main" id="{CF8F6E09-FABD-F172-D7D4-2B6733A5C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3" r="-2" b="-2"/>
          <a:stretch/>
        </p:blipFill>
        <p:spPr bwMode="auto">
          <a:xfrm>
            <a:off x="535110" y="627954"/>
            <a:ext cx="4235516" cy="535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995DC-22FF-AC4A-4FD1-28AA3CF79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6262" y="2620641"/>
            <a:ext cx="5837750" cy="3023702"/>
          </a:xfrm>
        </p:spPr>
        <p:txBody>
          <a:bodyPr anchor="ctr">
            <a:noAutofit/>
          </a:bodyPr>
          <a:lstStyle/>
          <a:p>
            <a:pPr>
              <a:buNone/>
            </a:pPr>
            <a:r>
              <a:rPr lang="en-US" sz="1400" b="1" dirty="0">
                <a:effectLst/>
                <a:latin typeface="Helvetica Neue" panose="02000503000000020004" pitchFamily="2" charset="0"/>
              </a:rPr>
              <a:t>Target Market: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40M+ households across Bangladesh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500K+ commercial and industrial entities</a:t>
            </a:r>
          </a:p>
          <a:p>
            <a:pPr>
              <a:buNone/>
            </a:pPr>
            <a:r>
              <a:rPr lang="en-US" sz="1400" b="1" dirty="0">
                <a:effectLst/>
                <a:latin typeface="Helvetica Neue" panose="02000503000000020004" pitchFamily="2" charset="0"/>
              </a:rPr>
              <a:t>Addressing Critical Infrastructure: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Water supply networks serving major urban centers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Electricity distribution covering 3.5 crore connections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Gas utility systems with documented 7.67% losses</a:t>
            </a:r>
          </a:p>
          <a:p>
            <a:pPr>
              <a:buNone/>
            </a:pPr>
            <a:r>
              <a:rPr lang="en-US" sz="1400" b="1" dirty="0">
                <a:effectLst/>
                <a:latin typeface="Helvetica Neue" panose="02000503000000020004" pitchFamily="2" charset="0"/>
              </a:rPr>
              <a:t>Corruption Elimination: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Evidence that "meter inspectors in collusion with WASA officials show less reading and provide illegal connections in exchange for illegal financial benefits" (</a:t>
            </a:r>
            <a:r>
              <a:rPr lang="en-US" sz="1400" dirty="0">
                <a:effectLst/>
                <a:latin typeface="Helvetica Neue" panose="02000503000000020004" pitchFamily="2" charset="0"/>
                <a:hlinkClick r:id="rId3"/>
              </a:rPr>
              <a:t>The Business Standard, 2022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)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CLIX removes human intervention points that enable corruption</a:t>
            </a:r>
          </a:p>
          <a:p>
            <a:pPr marL="0" indent="0"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3232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0EBF8-287E-88A9-0E2C-70772281D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Survey Analytics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2AA29B-BB74-7C5D-0B5C-F17436114791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i="1" dirty="0"/>
              <a:t>We collected </a:t>
            </a:r>
            <a:r>
              <a:rPr lang="en-US" sz="2400" b="1" i="1" dirty="0"/>
              <a:t>79</a:t>
            </a:r>
            <a:r>
              <a:rPr lang="en-US" sz="2400" i="1" dirty="0"/>
              <a:t> surveys </a:t>
            </a:r>
            <a:r>
              <a:rPr lang="en-US" sz="2400" b="1" i="1" dirty="0"/>
              <a:t>(26 online, 53 offline)</a:t>
            </a:r>
            <a:r>
              <a:rPr lang="en-US" sz="2400" i="1" dirty="0"/>
              <a:t>. CLIX received </a:t>
            </a:r>
            <a:r>
              <a:rPr lang="en-US" sz="2400" b="1" i="1" dirty="0"/>
              <a:t>"Highly Helpful" </a:t>
            </a:r>
            <a:r>
              <a:rPr lang="en-US" sz="2400" i="1" dirty="0"/>
              <a:t>reviews from </a:t>
            </a:r>
            <a:r>
              <a:rPr lang="en-US" sz="2400" b="1" i="1" dirty="0"/>
              <a:t>72.07% </a:t>
            </a:r>
            <a:r>
              <a:rPr lang="en-US" sz="2400" i="1" dirty="0"/>
              <a:t>of respondents, </a:t>
            </a:r>
            <a:r>
              <a:rPr lang="en-US" sz="2400" b="1" i="1" dirty="0"/>
              <a:t>"Helpful" </a:t>
            </a:r>
            <a:r>
              <a:rPr lang="en-US" sz="2400" i="1" dirty="0"/>
              <a:t>from </a:t>
            </a:r>
            <a:r>
              <a:rPr lang="en-US" sz="2400" b="1" i="1" dirty="0"/>
              <a:t>23.00%</a:t>
            </a:r>
            <a:r>
              <a:rPr lang="en-US" sz="2400" i="1" dirty="0"/>
              <a:t>, </a:t>
            </a:r>
            <a:r>
              <a:rPr lang="en-US" sz="2400" b="1" i="1" dirty="0"/>
              <a:t>"Neutral"</a:t>
            </a:r>
            <a:r>
              <a:rPr lang="en-US" sz="2400" i="1" dirty="0"/>
              <a:t> from </a:t>
            </a:r>
            <a:r>
              <a:rPr lang="en-US" sz="2400" b="1" i="1" dirty="0"/>
              <a:t>4.65%</a:t>
            </a:r>
            <a:r>
              <a:rPr lang="en-US" sz="2400" i="1" dirty="0"/>
              <a:t>, </a:t>
            </a:r>
            <a:r>
              <a:rPr lang="en-US" sz="2400" b="1" i="1" dirty="0"/>
              <a:t>"Not Helpful" </a:t>
            </a:r>
            <a:r>
              <a:rPr lang="en-US" sz="2400" i="1" dirty="0"/>
              <a:t>from </a:t>
            </a:r>
            <a:r>
              <a:rPr lang="en-US" sz="2400" b="1" i="1" dirty="0"/>
              <a:t>0.17%</a:t>
            </a:r>
            <a:r>
              <a:rPr lang="en-US" sz="2400" i="1" dirty="0"/>
              <a:t>, and </a:t>
            </a:r>
            <a:r>
              <a:rPr lang="en-US" sz="2400" b="1" i="1" dirty="0"/>
              <a:t>"Not Helpful at all"  0.09% </a:t>
            </a:r>
            <a:r>
              <a:rPr lang="en-US" sz="2400" i="1" dirty="0"/>
              <a:t>of respondents.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8EB944-5DFD-3A90-52C0-B25B9AFE11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984855"/>
              </p:ext>
            </p:extLst>
          </p:nvPr>
        </p:nvGraphicFramePr>
        <p:xfrm>
          <a:off x="6930493" y="1312872"/>
          <a:ext cx="4223255" cy="4292548"/>
        </p:xfrm>
        <a:graphic>
          <a:graphicData uri="http://schemas.openxmlformats.org/drawingml/2006/table">
            <a:tbl>
              <a:tblPr firstRow="1" bandRow="1"/>
              <a:tblGrid>
                <a:gridCol w="1638029">
                  <a:extLst>
                    <a:ext uri="{9D8B030D-6E8A-4147-A177-3AD203B41FA5}">
                      <a16:colId xmlns:a16="http://schemas.microsoft.com/office/drawing/2014/main" val="3473958235"/>
                    </a:ext>
                  </a:extLst>
                </a:gridCol>
                <a:gridCol w="500188">
                  <a:extLst>
                    <a:ext uri="{9D8B030D-6E8A-4147-A177-3AD203B41FA5}">
                      <a16:colId xmlns:a16="http://schemas.microsoft.com/office/drawing/2014/main" val="3800902515"/>
                    </a:ext>
                  </a:extLst>
                </a:gridCol>
                <a:gridCol w="474435">
                  <a:extLst>
                    <a:ext uri="{9D8B030D-6E8A-4147-A177-3AD203B41FA5}">
                      <a16:colId xmlns:a16="http://schemas.microsoft.com/office/drawing/2014/main" val="1344104832"/>
                    </a:ext>
                  </a:extLst>
                </a:gridCol>
                <a:gridCol w="479117">
                  <a:extLst>
                    <a:ext uri="{9D8B030D-6E8A-4147-A177-3AD203B41FA5}">
                      <a16:colId xmlns:a16="http://schemas.microsoft.com/office/drawing/2014/main" val="720133606"/>
                    </a:ext>
                  </a:extLst>
                </a:gridCol>
                <a:gridCol w="474435">
                  <a:extLst>
                    <a:ext uri="{9D8B030D-6E8A-4147-A177-3AD203B41FA5}">
                      <a16:colId xmlns:a16="http://schemas.microsoft.com/office/drawing/2014/main" val="3013606971"/>
                    </a:ext>
                  </a:extLst>
                </a:gridCol>
                <a:gridCol w="657051">
                  <a:extLst>
                    <a:ext uri="{9D8B030D-6E8A-4147-A177-3AD203B41FA5}">
                      <a16:colId xmlns:a16="http://schemas.microsoft.com/office/drawing/2014/main" val="2578534002"/>
                    </a:ext>
                  </a:extLst>
                </a:gridCol>
              </a:tblGrid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Feature4</a:t>
                      </a:r>
                    </a:p>
                  </a:txBody>
                  <a:tcPr marL="40436" marR="40436" marT="20218" marB="202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Highly Helpful </a:t>
                      </a:r>
                    </a:p>
                  </a:txBody>
                  <a:tcPr marL="40436" marR="40436" marT="20218" marB="202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Helpful</a:t>
                      </a:r>
                    </a:p>
                  </a:txBody>
                  <a:tcPr marL="40436" marR="40436" marT="20218" marB="202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 b="1"/>
                        <a:t>Neutral</a:t>
                      </a:r>
                    </a:p>
                  </a:txBody>
                  <a:tcPr marL="40436" marR="40436" marT="20218" marB="202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Not Helpful</a:t>
                      </a:r>
                    </a:p>
                  </a:txBody>
                  <a:tcPr marL="40436" marR="40436" marT="20218" marB="202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Not Helpful at all</a:t>
                      </a:r>
                    </a:p>
                  </a:txBody>
                  <a:tcPr marL="40436" marR="40436" marT="20218" marB="20218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333320"/>
                  </a:ext>
                </a:extLst>
              </a:tr>
              <a:tr h="179787">
                <a:tc>
                  <a:txBody>
                    <a:bodyPr/>
                    <a:lstStyle/>
                    <a:p>
                      <a:r>
                        <a:rPr lang="en-US" sz="700" b="1"/>
                        <a:t>Emergency gas leak alert at night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88.60%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10.10%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1.30%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3154029"/>
                  </a:ext>
                </a:extLst>
              </a:tr>
              <a:tr h="179787">
                <a:tc>
                  <a:txBody>
                    <a:bodyPr/>
                    <a:lstStyle/>
                    <a:p>
                      <a:r>
                        <a:rPr lang="en-US" sz="700" b="1"/>
                        <a:t>Real-time electricity bill tracking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67.10%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/>
                        <a:t>29.10%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3.80%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5796650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Water leak alert when away from home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70.90%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27.80%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1.30%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587410"/>
                  </a:ext>
                </a:extLst>
              </a:tr>
              <a:tr h="179787">
                <a:tc>
                  <a:txBody>
                    <a:bodyPr/>
                    <a:lstStyle/>
                    <a:p>
                      <a:r>
                        <a:rPr lang="en-US" sz="700" b="1"/>
                        <a:t>One-click bill payment via mobile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74.70%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24.10%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1.30%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200272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Preventing payment for others' illegal connections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74.70%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24.10%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1.30%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977096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Load-shedding timing notifications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75.90%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20.30%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3.80%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424366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Integrated system for electricity, gas, water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65.80%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27.80%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6.30%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8007297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Tech &amp; job opportunities from smart systems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72.20%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24.10%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3.80%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433765"/>
                  </a:ext>
                </a:extLst>
              </a:tr>
              <a:tr h="179787">
                <a:tc>
                  <a:txBody>
                    <a:bodyPr/>
                    <a:lstStyle/>
                    <a:p>
                      <a:r>
                        <a:rPr lang="en-US" sz="700" b="1"/>
                        <a:t>Accurate billing with usage record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75.90%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17.10%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6.30%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0841529"/>
                  </a:ext>
                </a:extLst>
              </a:tr>
              <a:tr h="179787">
                <a:tc>
                  <a:txBody>
                    <a:bodyPr/>
                    <a:lstStyle/>
                    <a:p>
                      <a:r>
                        <a:rPr lang="en-US" sz="700" b="1"/>
                        <a:t>Disaster-time live utility map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70.90%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25.3%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3.80%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9690005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Usage-based saving recommendations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69.60%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24.10%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5.10%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1.30%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269435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Adoption of global smart utility models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73.40%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13.90%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12.7%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39629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Prior notification of utility personnel arrival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65.80%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22.80%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10.10%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1.30%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086693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Knowing which appliances use the most electricity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67.10%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31.60%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1.30%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704746"/>
                  </a:ext>
                </a:extLst>
              </a:tr>
              <a:tr h="292166">
                <a:tc>
                  <a:txBody>
                    <a:bodyPr/>
                    <a:lstStyle/>
                    <a:p>
                      <a:r>
                        <a:rPr lang="en-US" sz="700" b="1"/>
                        <a:t>Leaving reliable systems for future generations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68.40%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22.80%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8.90%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/>
                        <a:t>0.00%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295206"/>
                  </a:ext>
                </a:extLst>
              </a:tr>
              <a:tr h="179787">
                <a:tc>
                  <a:txBody>
                    <a:bodyPr/>
                    <a:lstStyle/>
                    <a:p>
                      <a:r>
                        <a:rPr lang="en-US" sz="700" b="1"/>
                        <a:t>Average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72.07%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23.00%</a:t>
                      </a:r>
                    </a:p>
                  </a:txBody>
                  <a:tcPr marL="40436" marR="40436" marT="20218" marB="20218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4.65%</a:t>
                      </a:r>
                    </a:p>
                  </a:txBody>
                  <a:tcPr marL="40436" marR="40436" marT="20218" marB="20218" anchor="ctr"/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0.17%</a:t>
                      </a:r>
                    </a:p>
                  </a:txBody>
                  <a:tcPr marL="40436" marR="40436" marT="20218" marB="20218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700" b="1"/>
                        <a:t>0.09%</a:t>
                      </a:r>
                    </a:p>
                  </a:txBody>
                  <a:tcPr marL="40436" marR="40436" marT="20218" marB="20218" anchor="ctr">
                    <a:solidFill>
                      <a:srgbClr val="FF7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999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2341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s water supply in Chattogram remains disrupted for a second day yesterday, due to pipeline damage in Kuaish area. PHOTO: COLLECTED, RAJIB RAIHAN&#10;">
            <a:extLst>
              <a:ext uri="{FF2B5EF4-FFF2-40B4-BE49-F238E27FC236}">
                <a16:creationId xmlns:a16="http://schemas.microsoft.com/office/drawing/2014/main" id="{4EFB5EB7-457A-8B62-065B-B37CF29552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FC3371-80B1-751E-44F6-97AFD0CE0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b="1" cap="all">
                <a:solidFill>
                  <a:srgbClr val="FFFFFF"/>
                </a:solidFill>
                <a:effectLst/>
              </a:rPr>
              <a:t>The Problem - Critical Infrastructure Losses</a:t>
            </a:r>
            <a:endParaRPr lang="en-US" sz="4800" b="1" cap="all">
              <a:solidFill>
                <a:srgbClr val="FFFFFF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86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08" name="Rectangle 7207">
            <a:extLst>
              <a:ext uri="{FF2B5EF4-FFF2-40B4-BE49-F238E27FC236}">
                <a16:creationId xmlns:a16="http://schemas.microsoft.com/office/drawing/2014/main" id="{B7412B8E-484B-4452-8644-AD263F593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10" name="Group 720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211" name="Rectangle 72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2" name="Rectangle 72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3" name="Rectangle 72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15" name="Rectangle 72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56C4EB-4BCF-3E94-3C95-FD136072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600" b="1" kern="1200">
                <a:effectLst/>
                <a:latin typeface="+mj-lt"/>
                <a:ea typeface="+mj-ea"/>
                <a:cs typeface="+mj-cs"/>
              </a:rPr>
              <a:t>Survey Analytics</a:t>
            </a:r>
            <a:endParaRPr lang="en-US" sz="36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24D51C-59AC-535E-B277-A4E85F755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2000" b="1" dirty="0"/>
              <a:t>Occupation: </a:t>
            </a:r>
            <a:r>
              <a:rPr lang="en-US" sz="2000" dirty="0"/>
              <a:t>44.3% Student, 21.5% Businessman, 19.0% Service holder, 7.6% Householder, 3.8% Teacher &amp; 3.8% Other</a:t>
            </a:r>
          </a:p>
          <a:p>
            <a:pPr>
              <a:buNone/>
            </a:pPr>
            <a:r>
              <a:rPr lang="en-US" sz="2000" b="1" dirty="0"/>
              <a:t>Area: </a:t>
            </a:r>
            <a:r>
              <a:rPr lang="en-US" sz="2000" dirty="0"/>
              <a:t>Dhaka = 54.4% &amp; Outside Dhaka = 45.6%</a:t>
            </a:r>
          </a:p>
          <a:p>
            <a:pPr marL="0" indent="0">
              <a:buNone/>
            </a:pPr>
            <a:r>
              <a:rPr lang="en-US" sz="2000" b="1" dirty="0"/>
              <a:t>Age: </a:t>
            </a:r>
            <a:r>
              <a:rPr lang="en-US" sz="2000" dirty="0"/>
              <a:t>18-25: 35.4% (28 people), 26-35: 25.3% (20 people), 36-45: 19.0% (15 people), 46-55: 12.7% (10 people), 56-65: 6.3% (5 people) &amp; 66+: 1.3% (1 person)</a:t>
            </a:r>
          </a:p>
        </p:txBody>
      </p:sp>
      <p:sp>
        <p:nvSpPr>
          <p:cNvPr id="7217" name="Rectangle 7216">
            <a:extLst>
              <a:ext uri="{FF2B5EF4-FFF2-40B4-BE49-F238E27FC236}">
                <a16:creationId xmlns:a16="http://schemas.microsoft.com/office/drawing/2014/main" id="{0FD95D09-2666-454C-AE57-F5C7D8660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34419" y="650054"/>
            <a:ext cx="4719382" cy="55964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8" descr="A graph with blue squares&#10;&#10;AI-generated content may be incorrect.">
            <a:extLst>
              <a:ext uri="{FF2B5EF4-FFF2-40B4-BE49-F238E27FC236}">
                <a16:creationId xmlns:a16="http://schemas.microsoft.com/office/drawing/2014/main" id="{71187F2C-2956-7A7E-DA97-D7B11522C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1707" y="873941"/>
            <a:ext cx="2064082" cy="12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 colorful pie chart with text overlay&#10;&#10;AI-generated content may be incorrect.">
            <a:extLst>
              <a:ext uri="{FF2B5EF4-FFF2-40B4-BE49-F238E27FC236}">
                <a16:creationId xmlns:a16="http://schemas.microsoft.com/office/drawing/2014/main" id="{A8D983E2-5297-E033-1085-90DECA56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76116" y="873940"/>
            <a:ext cx="2064082" cy="127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A colorful circle with text&#10;&#10;AI-generated content may be incorrect.">
            <a:extLst>
              <a:ext uri="{FF2B5EF4-FFF2-40B4-BE49-F238E27FC236}">
                <a16:creationId xmlns:a16="http://schemas.microsoft.com/office/drawing/2014/main" id="{0A6047E8-9C8B-8D54-AFB9-D2341FFB6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1706" y="2992610"/>
            <a:ext cx="4258492" cy="2629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219" name="Straight Connector 72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125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FC41D-0633-22C8-6733-8EC3428D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anchor="t">
            <a:normAutofit/>
          </a:bodyPr>
          <a:lstStyle/>
          <a:p>
            <a:r>
              <a:rPr lang="en-US" sz="3200" b="1">
                <a:effectLst/>
                <a:latin typeface="Helvetica Neue" panose="02000503000000020004" pitchFamily="2" charset="0"/>
              </a:rPr>
              <a:t>Implementation Plan</a:t>
            </a:r>
            <a:endParaRPr lang="en-US" sz="3200"/>
          </a:p>
        </p:txBody>
      </p:sp>
      <p:pic>
        <p:nvPicPr>
          <p:cNvPr id="5" name="Picture 4" descr="Blue blocks and networks technology background">
            <a:extLst>
              <a:ext uri="{FF2B5EF4-FFF2-40B4-BE49-F238E27FC236}">
                <a16:creationId xmlns:a16="http://schemas.microsoft.com/office/drawing/2014/main" id="{063FCD9A-C6E9-13CA-3778-5084F87878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59" r="45590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CD401-1670-2067-04C2-ACDA5BC4E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57" y="1855694"/>
            <a:ext cx="5444382" cy="450476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250" b="1" dirty="0">
                <a:effectLst/>
                <a:latin typeface="Helvetica Neue" panose="02000503000000020004" pitchFamily="2" charset="0"/>
              </a:rPr>
              <a:t>Comprehensive Project Lifecycle (36 months):</a:t>
            </a:r>
            <a:endParaRPr lang="en-US" sz="1250" dirty="0">
              <a:effectLst/>
              <a:latin typeface="Helvetica Neue" panose="02000503000000020004" pitchFamily="2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1250" b="1" dirty="0">
                <a:effectLst/>
                <a:latin typeface="Helvetica Neue" panose="02000503000000020004" pitchFamily="2" charset="0"/>
              </a:rPr>
              <a:t>Research Phase (3 months):</a:t>
            </a:r>
            <a:r>
              <a:rPr lang="en-US" sz="1250" dirty="0">
                <a:effectLst/>
                <a:latin typeface="Helvetica Neue" panose="02000503000000020004" pitchFamily="2" charset="0"/>
              </a:rPr>
              <a:t> Needs assessment, regulatory compliance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50" b="1" dirty="0">
                <a:effectLst/>
                <a:latin typeface="Helvetica Neue" panose="02000503000000020004" pitchFamily="2" charset="0"/>
              </a:rPr>
              <a:t>Design Phase (4 months):</a:t>
            </a:r>
            <a:r>
              <a:rPr lang="en-US" sz="1250" dirty="0">
                <a:effectLst/>
                <a:latin typeface="Helvetica Neue" panose="02000503000000020004" pitchFamily="2" charset="0"/>
              </a:rPr>
              <a:t> System architecture, UI/UX design, security protocols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50" b="1" dirty="0">
                <a:effectLst/>
                <a:latin typeface="Helvetica Neue" panose="02000503000000020004" pitchFamily="2" charset="0"/>
              </a:rPr>
              <a:t>Development Phase (6 months):</a:t>
            </a:r>
            <a:r>
              <a:rPr lang="en-US" sz="1250" dirty="0">
                <a:effectLst/>
                <a:latin typeface="Helvetica Neue" panose="02000503000000020004" pitchFamily="2" charset="0"/>
              </a:rPr>
              <a:t> Core components, integrations, analytics engines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50" b="1" dirty="0">
                <a:effectLst/>
                <a:latin typeface="Helvetica Neue" panose="02000503000000020004" pitchFamily="2" charset="0"/>
              </a:rPr>
              <a:t>Testing Phase (3 months):</a:t>
            </a:r>
            <a:r>
              <a:rPr lang="en-US" sz="1250" dirty="0">
                <a:effectLst/>
                <a:latin typeface="Helvetica Neue" panose="02000503000000020004" pitchFamily="2" charset="0"/>
              </a:rPr>
              <a:t> Quality assurance, performance testing, security validation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50" b="1" dirty="0">
                <a:effectLst/>
                <a:latin typeface="Helvetica Neue" panose="02000503000000020004" pitchFamily="2" charset="0"/>
              </a:rPr>
              <a:t>Pilot Deployment (3 months):</a:t>
            </a:r>
            <a:r>
              <a:rPr lang="en-US" sz="1250" dirty="0">
                <a:effectLst/>
                <a:latin typeface="Helvetica Neue" panose="02000503000000020004" pitchFamily="2" charset="0"/>
              </a:rPr>
              <a:t> 5,000 households in selected urban area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50" b="1" dirty="0">
                <a:effectLst/>
                <a:latin typeface="Helvetica Neue" panose="02000503000000020004" pitchFamily="2" charset="0"/>
              </a:rPr>
              <a:t>Full Deployment (12 months):</a:t>
            </a:r>
            <a:r>
              <a:rPr lang="en-US" sz="1250" dirty="0">
                <a:effectLst/>
                <a:latin typeface="Helvetica Neue" panose="02000503000000020004" pitchFamily="2" charset="0"/>
              </a:rPr>
              <a:t> Phased rollout to urban, suburban, and rural areas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250" b="1" dirty="0">
                <a:effectLst/>
                <a:latin typeface="Helvetica Neue" panose="02000503000000020004" pitchFamily="2" charset="0"/>
              </a:rPr>
              <a:t>Maintenance &amp; Enhancement:</a:t>
            </a:r>
            <a:r>
              <a:rPr lang="en-US" sz="1250" dirty="0">
                <a:effectLst/>
                <a:latin typeface="Helvetica Neue" panose="02000503000000020004" pitchFamily="2" charset="0"/>
              </a:rPr>
              <a:t> Ongoing system support and improvement</a:t>
            </a:r>
          </a:p>
          <a:p>
            <a:pPr>
              <a:buNone/>
            </a:pPr>
            <a:r>
              <a:rPr lang="en-US" sz="1250" b="1" dirty="0">
                <a:effectLst/>
                <a:latin typeface="Helvetica Neue" panose="02000503000000020004" pitchFamily="2" charset="0"/>
              </a:rPr>
              <a:t>Key Milestones:</a:t>
            </a:r>
            <a:endParaRPr lang="en-US" sz="1250" dirty="0">
              <a:effectLst/>
              <a:latin typeface="Helvetica Neue" panose="02000503000000020004" pitchFamily="2" charset="0"/>
            </a:endParaRPr>
          </a:p>
          <a:p>
            <a:r>
              <a:rPr lang="en-US" sz="1250" dirty="0">
                <a:effectLst/>
                <a:latin typeface="Helvetica Neue" panose="02000503000000020004" pitchFamily="2" charset="0"/>
              </a:rPr>
              <a:t>Urban Deployment (Month 25): 100,000+ connections in major cities</a:t>
            </a:r>
          </a:p>
          <a:p>
            <a:r>
              <a:rPr lang="en-US" sz="1250" dirty="0">
                <a:effectLst/>
                <a:latin typeface="Helvetica Neue" panose="02000503000000020004" pitchFamily="2" charset="0"/>
              </a:rPr>
              <a:t>Full Deployment (Month 31): Nationwide coverage of target areas</a:t>
            </a:r>
          </a:p>
        </p:txBody>
      </p:sp>
    </p:spTree>
    <p:extLst>
      <p:ext uri="{BB962C8B-B14F-4D97-AF65-F5344CB8AC3E}">
        <p14:creationId xmlns:p14="http://schemas.microsoft.com/office/powerpoint/2010/main" val="3772613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09E91-2010-1671-3C27-5A0B21B7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 b="1">
                <a:effectLst/>
                <a:latin typeface="Helvetica Neue" panose="02000503000000020004" pitchFamily="2" charset="0"/>
              </a:rPr>
              <a:t>Sustainability &amp; Revenue Model</a:t>
            </a:r>
            <a:endParaRPr lang="en-US" sz="3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B75CF-96A4-D89F-6A8D-55519BF22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Helvetica Neue" panose="02000503000000020004" pitchFamily="2" charset="0"/>
              </a:rPr>
              <a:t>Customer-Based Revenue</a:t>
            </a:r>
            <a:r>
              <a:rPr lang="en-US" sz="1800" dirty="0">
                <a:effectLst/>
                <a:latin typeface="Helvetica Neue" panose="02000503000000020004" pitchFamily="2" charset="0"/>
              </a:rPr>
              <a:t>: Utility providers will share a portion of their revenue with CLIX.</a:t>
            </a:r>
          </a:p>
          <a:p>
            <a:pPr marL="0" indent="0">
              <a:buNone/>
            </a:pPr>
            <a:r>
              <a:rPr lang="en-US" sz="1800" b="1" dirty="0">
                <a:effectLst/>
                <a:latin typeface="Helvetica Neue" panose="02000503000000020004" pitchFamily="2" charset="0"/>
              </a:rPr>
              <a:t>Enterprise-Based Revenue: </a:t>
            </a:r>
            <a:r>
              <a:rPr lang="en-US" sz="1800" dirty="0">
                <a:effectLst/>
                <a:latin typeface="Helvetica Neue" panose="02000503000000020004" pitchFamily="2" charset="0"/>
              </a:rPr>
              <a:t>CLIX will provide advanced monitoring systems to enterprise users. These users will pay utility providers, and CLIX will receive a share of this revenue. Additionally, CLIX will earn income through subscription fees.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lculator, pen, compass, money and a paper with graphs printed on it">
            <a:extLst>
              <a:ext uri="{FF2B5EF4-FFF2-40B4-BE49-F238E27FC236}">
                <a16:creationId xmlns:a16="http://schemas.microsoft.com/office/drawing/2014/main" id="{28572FC0-D7F8-999F-B900-FC8F37F75E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31" r="18217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112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9" name="Rectangle 1024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0E2DB-DFBD-7FD5-5756-53BE0FF72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 b="1">
                <a:effectLst/>
                <a:latin typeface="Helvetica Neue" panose="02000503000000020004" pitchFamily="2" charset="0"/>
              </a:rPr>
              <a:t>Call to Action</a:t>
            </a:r>
            <a:endParaRPr lang="en-US" sz="4000"/>
          </a:p>
        </p:txBody>
      </p:sp>
      <p:grpSp>
        <p:nvGrpSpPr>
          <p:cNvPr id="10251" name="Group 1025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252" name="Rectangle 1025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53" name="Rectangle 1025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255" name="Rectangle 1025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F1517CF-2A0A-0C77-B6C9-ABF728857B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pPr>
              <a:buNone/>
            </a:pPr>
            <a:r>
              <a:rPr lang="en-US" sz="1700" b="1">
                <a:effectLst/>
                <a:latin typeface="Helvetica Neue" panose="02000503000000020004" pitchFamily="2" charset="0"/>
              </a:rPr>
              <a:t>Why Invest in CLIX:</a:t>
            </a:r>
            <a:endParaRPr lang="en-US" sz="1700">
              <a:effectLst/>
              <a:latin typeface="Helvetica Neue" panose="02000503000000020004" pitchFamily="2" charset="0"/>
            </a:endParaRPr>
          </a:p>
          <a:p>
            <a:r>
              <a:rPr lang="en-US" sz="1700">
                <a:effectLst/>
                <a:latin typeface="Helvetica Neue" panose="02000503000000020004" pitchFamily="2" charset="0"/>
              </a:rPr>
              <a:t>Building on proven success of Chattogram WASA's smart meter pilot</a:t>
            </a:r>
          </a:p>
          <a:p>
            <a:r>
              <a:rPr lang="en-US" sz="1700">
                <a:effectLst/>
                <a:latin typeface="Helvetica Neue" panose="02000503000000020004" pitchFamily="2" charset="0"/>
              </a:rPr>
              <a:t>Comprehensive implementation plan with clear milestones</a:t>
            </a:r>
          </a:p>
          <a:p>
            <a:r>
              <a:rPr lang="en-US" sz="1700">
                <a:effectLst/>
                <a:latin typeface="Helvetica Neue" panose="02000503000000020004" pitchFamily="2" charset="0"/>
              </a:rPr>
              <a:t>Multiple revenue streams ensuring long-term sustainability</a:t>
            </a:r>
          </a:p>
          <a:p>
            <a:pPr marL="0" indent="0">
              <a:buNone/>
            </a:pPr>
            <a:r>
              <a:rPr lang="en-US" sz="1700" b="1">
                <a:effectLst/>
                <a:latin typeface="Helvetica Neue" panose="02000503000000020004" pitchFamily="2" charset="0"/>
              </a:rPr>
              <a:t>Key Impact Quote:</a:t>
            </a:r>
            <a:r>
              <a:rPr lang="en-US" sz="1700">
                <a:effectLst/>
                <a:latin typeface="Helvetica Neue" panose="02000503000000020004" pitchFamily="2" charset="0"/>
              </a:rPr>
              <a:t> "We are losing more than Tk45 crore in revenue every year [just in Chattogram]. WASA officials hope that digital meters can prevent this wastage and corruption." (</a:t>
            </a:r>
            <a:r>
              <a:rPr lang="en-US" sz="1700">
                <a:effectLst/>
                <a:latin typeface="Helvetica Neue" panose="02000503000000020004" pitchFamily="2" charset="0"/>
                <a:hlinkClick r:id="rId2"/>
              </a:rPr>
              <a:t>The Business Standard, 2022</a:t>
            </a:r>
            <a:r>
              <a:rPr lang="en-US" sz="1700">
                <a:effectLst/>
                <a:latin typeface="Helvetica Neue" panose="02000503000000020004" pitchFamily="2" charset="0"/>
              </a:rPr>
              <a:t>)</a:t>
            </a:r>
          </a:p>
          <a:p>
            <a:pPr marL="0" indent="0">
              <a:buNone/>
            </a:pPr>
            <a:endParaRPr lang="en-US" sz="1700"/>
          </a:p>
        </p:txBody>
      </p:sp>
      <p:sp>
        <p:nvSpPr>
          <p:cNvPr id="10257" name="Rectangle 1025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9" name="Rectangle 1025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4" name="Picture 4" descr="person standing near the stairs">
            <a:extLst>
              <a:ext uri="{FF2B5EF4-FFF2-40B4-BE49-F238E27FC236}">
                <a16:creationId xmlns:a16="http://schemas.microsoft.com/office/drawing/2014/main" id="{BF02AE6E-86B6-C69E-5434-A90367BC8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8" r="13085" b="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33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11" name="Rectangle 113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hc03-young-steve-jobs-face - Papers.co">
            <a:extLst>
              <a:ext uri="{FF2B5EF4-FFF2-40B4-BE49-F238E27FC236}">
                <a16:creationId xmlns:a16="http://schemas.microsoft.com/office/drawing/2014/main" id="{A6756F80-07CE-4F2B-77C9-D9FDBA26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1" b="2476"/>
          <a:stretch/>
        </p:blipFill>
        <p:spPr bwMode="auto">
          <a:xfrm>
            <a:off x="1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13" name="Rectangle 113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23393-6688-8EA7-4A02-F0273437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/>
              <a:t>Thank You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AC01-00BF-6A7C-F195-F08C1B5D9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"The people who are crazy enough to think they can change the world are the ones who do." - Steve Jobs</a:t>
            </a:r>
          </a:p>
        </p:txBody>
      </p:sp>
    </p:spTree>
    <p:extLst>
      <p:ext uri="{BB962C8B-B14F-4D97-AF65-F5344CB8AC3E}">
        <p14:creationId xmlns:p14="http://schemas.microsoft.com/office/powerpoint/2010/main" val="365210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59BF88FD-B744-0A6B-C96E-59C5B582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" y="1069184"/>
            <a:ext cx="3874124" cy="1753040"/>
          </a:xfrm>
          <a:prstGeom prst="rect">
            <a:avLst/>
          </a:prstGeom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98A51604-C7E6-E404-5839-3A6D3646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4032207"/>
            <a:ext cx="3874124" cy="1753040"/>
          </a:xfrm>
          <a:prstGeom prst="rect">
            <a:avLst/>
          </a:prstGeom>
        </p:spPr>
      </p:pic>
      <p:sp>
        <p:nvSpPr>
          <p:cNvPr id="37" name="Right Triangle 36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550383-EC08-5CB6-14B2-AC49F4A5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en-US" sz="5400" b="1" dirty="0">
                <a:effectLst/>
                <a:latin typeface="Helvetica Neue" panose="02000503000000020004" pitchFamily="2" charset="0"/>
              </a:rPr>
              <a:t>Water Supply Crisis</a:t>
            </a:r>
            <a:endParaRPr lang="en-US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A13C9-C4D8-5042-DAFF-AABA315C5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60" y="2998278"/>
            <a:ext cx="4505654" cy="2728198"/>
          </a:xfrm>
        </p:spPr>
        <p:txBody>
          <a:bodyPr anchor="t">
            <a:normAutofit/>
          </a:bodyPr>
          <a:lstStyle/>
          <a:p>
            <a:r>
              <a:rPr lang="en-US" sz="17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"Chattogram WASA experiences 25-30% non-revenue water loss, much higher than the global standard of less than 5%" (</a:t>
            </a:r>
            <a:r>
              <a:rPr lang="en-US" sz="17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The Business Standard, 2024</a:t>
            </a:r>
            <a:r>
              <a:rPr lang="en-US" sz="17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sz="17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"A loss of Tk14-17 crore worth of water every month" (</a:t>
            </a:r>
            <a:r>
              <a:rPr lang="en-US" sz="17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The Business Standard, 2024</a:t>
            </a:r>
            <a:r>
              <a:rPr lang="en-US" sz="17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sz="17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"42 Meter Inspectors for 78,000 connections" leads to inaccurate readings (</a:t>
            </a:r>
            <a:r>
              <a:rPr lang="en-US" sz="17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The Business Standard, 2022</a:t>
            </a:r>
            <a:r>
              <a:rPr lang="en-US" sz="17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0" indent="0">
              <a:buNone/>
            </a:pPr>
            <a:endParaRPr lang="en-US" sz="17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6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1B9F1719-30D0-D88F-910B-ED780DE2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" y="1064342"/>
            <a:ext cx="3874124" cy="1762725"/>
          </a:xfrm>
          <a:prstGeom prst="rect">
            <a:avLst/>
          </a:prstGeom>
        </p:spPr>
      </p:pic>
      <p:pic>
        <p:nvPicPr>
          <p:cNvPr id="5" name="Picture 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AF35738-9CA5-C3E7-F23E-34819345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2" y="3586297"/>
            <a:ext cx="3861111" cy="2644860"/>
          </a:xfrm>
          <a:prstGeom prst="rect">
            <a:avLst/>
          </a:prstGeom>
        </p:spPr>
      </p:pic>
      <p:sp>
        <p:nvSpPr>
          <p:cNvPr id="34" name="Right Triangle 3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A370C-94C6-67B1-50A4-2E49C492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en-US" sz="4200" b="1" dirty="0">
                <a:effectLst/>
                <a:latin typeface="Helvetica Neue" panose="02000503000000020004" pitchFamily="2" charset="0"/>
              </a:rPr>
              <a:t>Electricity Distribution Failures</a:t>
            </a:r>
            <a:endParaRPr lang="en-US" sz="4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DF3D3-A453-AA80-3797-D57A200A8C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60" y="2998278"/>
            <a:ext cx="4505654" cy="2728198"/>
          </a:xfrm>
        </p:spPr>
        <p:txBody>
          <a:bodyPr anchor="t">
            <a:normAutofit lnSpcReduction="10000"/>
          </a:bodyPr>
          <a:lstStyle/>
          <a:p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"5 lakh defective meters out of 3.5 crore" nationwide (</a:t>
            </a:r>
            <a:r>
              <a:rPr lang="en-US" sz="1900" b="0" i="0" u="sng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ATN News - Jul 16, 2024</a:t>
            </a:r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Elderly users struggle with "token codes with over 100 digits" (CLIX </a:t>
            </a:r>
            <a:r>
              <a:rPr lang="en-US" sz="19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exclusive </a:t>
            </a:r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interview)</a:t>
            </a:r>
          </a:p>
          <a:p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"Four people were electrocuted when the power cable fell into the waterlogged area in Mirpur" (</a:t>
            </a:r>
            <a:r>
              <a:rPr lang="en-US" sz="1900" b="0" i="0" u="sng" strike="noStrike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DhakaTribune, 2023</a:t>
            </a:r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3430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news show&#10;&#10;AI-generated content may be incorrect.">
            <a:extLst>
              <a:ext uri="{FF2B5EF4-FFF2-40B4-BE49-F238E27FC236}">
                <a16:creationId xmlns:a16="http://schemas.microsoft.com/office/drawing/2014/main" id="{DEE5FE4F-B771-ABAA-C31A-21562D0C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76" y="1064342"/>
            <a:ext cx="3874124" cy="1762725"/>
          </a:xfrm>
          <a:prstGeom prst="rect">
            <a:avLst/>
          </a:prstGeom>
        </p:spPr>
      </p:pic>
      <p:pic>
        <p:nvPicPr>
          <p:cNvPr id="7" name="Picture 6" descr="A screenshot of a newspaper&#10;&#10;AI-generated content may be incorrect.">
            <a:extLst>
              <a:ext uri="{FF2B5EF4-FFF2-40B4-BE49-F238E27FC236}">
                <a16:creationId xmlns:a16="http://schemas.microsoft.com/office/drawing/2014/main" id="{D41E9700-3278-CB3E-8A0A-146BBBC1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76" y="4027364"/>
            <a:ext cx="3874124" cy="1762725"/>
          </a:xfrm>
          <a:prstGeom prst="rect">
            <a:avLst/>
          </a:prstGeom>
        </p:spPr>
      </p:pic>
      <p:sp>
        <p:nvSpPr>
          <p:cNvPr id="14" name="Right Triangle 1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9" y="623275"/>
            <a:ext cx="6570797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AFA14-A7C7-5D54-B9D2-D12229D1D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5659" y="1188637"/>
            <a:ext cx="5642312" cy="1597228"/>
          </a:xfrm>
        </p:spPr>
        <p:txBody>
          <a:bodyPr>
            <a:normAutofit/>
          </a:bodyPr>
          <a:lstStyle/>
          <a:p>
            <a:r>
              <a:rPr lang="en-US" sz="5400" b="1">
                <a:effectLst/>
                <a:latin typeface="Helvetica Neue" panose="02000503000000020004" pitchFamily="2" charset="0"/>
              </a:rPr>
              <a:t>Gas System Inefficiencies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1D881-6CFC-1B58-2926-C542DEEA40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660" y="2998278"/>
            <a:ext cx="4505654" cy="2728198"/>
          </a:xfrm>
        </p:spPr>
        <p:txBody>
          <a:bodyPr anchor="t">
            <a:normAutofit/>
          </a:bodyPr>
          <a:lstStyle/>
          <a:p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Titas Gas reported system losses of "7.67%, where BRC standardized 2%" (</a:t>
            </a:r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Independent TV, 2025</a:t>
            </a:r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Losses costing "3000 Cr BDT annually" (</a:t>
            </a:r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Independent TV, 2025</a:t>
            </a:r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Factories "cutting production by almost a third" due to inadequate gas pressure (</a:t>
            </a:r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5"/>
              </a:rPr>
              <a:t>Daily Star, 2025</a:t>
            </a:r>
            <a:r>
              <a:rPr lang="en-US" sz="1900" dirty="0"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endParaRPr lang="en-US" sz="19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502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C9ECD1F-1B32-4E48-9736-A1BC9A323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AC3D35-7279-646D-0F71-AA96D6CE9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67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Solution: CLIX (</a:t>
            </a:r>
            <a:r>
              <a:rPr lang="en-US" sz="31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Convenient Living &amp; Integrated Experience)</a:t>
            </a:r>
            <a:endParaRPr lang="en-US" sz="3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web page&#10;&#10;AI-generated content may be incorrect.">
            <a:extLst>
              <a:ext uri="{FF2B5EF4-FFF2-40B4-BE49-F238E27FC236}">
                <a16:creationId xmlns:a16="http://schemas.microsoft.com/office/drawing/2014/main" id="{790A20F1-AB51-BA40-77CE-DEBCCE8E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75" b="1"/>
          <a:stretch/>
        </p:blipFill>
        <p:spPr>
          <a:xfrm>
            <a:off x="4054251" y="883463"/>
            <a:ext cx="3721608" cy="2542032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56C325-8CC0-231D-FF19-5A1A67F4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1135"/>
          <a:stretch/>
        </p:blipFill>
        <p:spPr>
          <a:xfrm>
            <a:off x="7910946" y="883463"/>
            <a:ext cx="3719192" cy="2542032"/>
          </a:xfrm>
          <a:prstGeom prst="rect">
            <a:avLst/>
          </a:prstGeom>
        </p:spPr>
      </p:pic>
      <p:pic>
        <p:nvPicPr>
          <p:cNvPr id="7" name="Picture 6" descr="A screenshot of a invoice&#10;&#10;AI-generated content may be incorrect.">
            <a:extLst>
              <a:ext uri="{FF2B5EF4-FFF2-40B4-BE49-F238E27FC236}">
                <a16:creationId xmlns:a16="http://schemas.microsoft.com/office/drawing/2014/main" id="{54E55F3D-7757-8FD6-58E4-4B4B7F0EC0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6955"/>
          <a:stretch/>
        </p:blipFill>
        <p:spPr>
          <a:xfrm>
            <a:off x="4054251" y="3548348"/>
            <a:ext cx="3721608" cy="2542032"/>
          </a:xfrm>
          <a:prstGeom prst="rect">
            <a:avLst/>
          </a:prstGeom>
        </p:spPr>
      </p:pic>
      <p:pic>
        <p:nvPicPr>
          <p:cNvPr id="4" name="Picture 3" descr="A screenshot of a map&#10;&#10;AI-generated content may be incorrect.">
            <a:extLst>
              <a:ext uri="{FF2B5EF4-FFF2-40B4-BE49-F238E27FC236}">
                <a16:creationId xmlns:a16="http://schemas.microsoft.com/office/drawing/2014/main" id="{68AF08C3-34A5-AB25-1092-D3FF11A7470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00" r="-1" b="40007"/>
          <a:stretch/>
        </p:blipFill>
        <p:spPr>
          <a:xfrm>
            <a:off x="7916372" y="3548347"/>
            <a:ext cx="3719192" cy="254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47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9C163C-67C9-B43B-89DF-32DFD291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 b="1" dirty="0">
                <a:effectLst/>
                <a:latin typeface="Helvetica Neue" panose="02000503000000020004" pitchFamily="2" charset="0"/>
              </a:rPr>
              <a:t>CLIX Overview</a:t>
            </a:r>
            <a:endParaRPr lang="en-US" sz="5200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53A05B4A-2B7B-F34C-A9C3-528A0286E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4256196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84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FEE88-C1E7-F0BE-0673-69E36D9B8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E8A712-E7B0-48E8-3184-926236CBF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60" y="666728"/>
            <a:ext cx="5507094" cy="54657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104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9C650-0043-7128-39A1-AB15F4C9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</a:rPr>
              <a:t>Outage Map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C10C6-4991-C657-EAAC-20452224B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721" y="666728"/>
            <a:ext cx="4741572" cy="546579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9276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1625</Words>
  <Application>Microsoft Macintosh PowerPoint</Application>
  <PresentationFormat>Widescreen</PresentationFormat>
  <Paragraphs>216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__tiempos_b4db0f</vt:lpstr>
      <vt:lpstr>Aptos</vt:lpstr>
      <vt:lpstr>Aptos Display</vt:lpstr>
      <vt:lpstr>Arial</vt:lpstr>
      <vt:lpstr>fkGrotesk</vt:lpstr>
      <vt:lpstr>Helvetica Neue</vt:lpstr>
      <vt:lpstr>Office Theme</vt:lpstr>
      <vt:lpstr>CLIX: Convenient Living &amp; Integrated Experience</vt:lpstr>
      <vt:lpstr>The Problem - Critical Infrastructure Losses</vt:lpstr>
      <vt:lpstr>Water Supply Crisis</vt:lpstr>
      <vt:lpstr>Electricity Distribution Failures</vt:lpstr>
      <vt:lpstr>Gas System Inefficiencies</vt:lpstr>
      <vt:lpstr>The Solution: CLIX (Convenient Living &amp; Integrated Experience)</vt:lpstr>
      <vt:lpstr>CLIX Overview</vt:lpstr>
      <vt:lpstr>Dashboard</vt:lpstr>
      <vt:lpstr>Outage Map</vt:lpstr>
      <vt:lpstr>Recharge History</vt:lpstr>
      <vt:lpstr>Now What is AND Why LoRaWAN?</vt:lpstr>
      <vt:lpstr>What is AND Why LoRaWAN?</vt:lpstr>
      <vt:lpstr>Applications of LoRa Worldwide</vt:lpstr>
      <vt:lpstr>Proven Evidence of LoRa Success in Bangladesh</vt:lpstr>
      <vt:lpstr>Transforming Bangladesh's Utility Management with LoRaWAN</vt:lpstr>
      <vt:lpstr>As Is System</vt:lpstr>
      <vt:lpstr>To Be System</vt:lpstr>
      <vt:lpstr>Market Size &amp; Opportunity</vt:lpstr>
      <vt:lpstr>Survey Analytics</vt:lpstr>
      <vt:lpstr>Survey Analytics</vt:lpstr>
      <vt:lpstr>Implementation Plan</vt:lpstr>
      <vt:lpstr>Sustainability &amp; Revenue Model</vt:lpstr>
      <vt:lpstr>Call to Action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Syed Abdullah Al Muyeed</dc:creator>
  <cp:lastModifiedBy>Syed Abdullah Al Muyeed</cp:lastModifiedBy>
  <cp:revision>1</cp:revision>
  <dcterms:created xsi:type="dcterms:W3CDTF">2025-04-11T13:33:19Z</dcterms:created>
  <dcterms:modified xsi:type="dcterms:W3CDTF">2025-04-11T19:01:11Z</dcterms:modified>
</cp:coreProperties>
</file>